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62"/>
  </p:notesMasterIdLst>
  <p:sldIdLst>
    <p:sldId id="256" r:id="rId2"/>
    <p:sldId id="257" r:id="rId3"/>
    <p:sldId id="258" r:id="rId4"/>
    <p:sldId id="259" r:id="rId5"/>
    <p:sldId id="261" r:id="rId6"/>
    <p:sldId id="263" r:id="rId7"/>
    <p:sldId id="264" r:id="rId8"/>
    <p:sldId id="265" r:id="rId9"/>
    <p:sldId id="266" r:id="rId10"/>
    <p:sldId id="267" r:id="rId11"/>
    <p:sldId id="268" r:id="rId12"/>
    <p:sldId id="269" r:id="rId13"/>
    <p:sldId id="270" r:id="rId14"/>
    <p:sldId id="271" r:id="rId15"/>
    <p:sldId id="272" r:id="rId16"/>
    <p:sldId id="275" r:id="rId17"/>
    <p:sldId id="273" r:id="rId18"/>
    <p:sldId id="274" r:id="rId19"/>
    <p:sldId id="277" r:id="rId20"/>
    <p:sldId id="313" r:id="rId21"/>
    <p:sldId id="278" r:id="rId22"/>
    <p:sldId id="279" r:id="rId23"/>
    <p:sldId id="280" r:id="rId24"/>
    <p:sldId id="281" r:id="rId25"/>
    <p:sldId id="314" r:id="rId26"/>
    <p:sldId id="282" r:id="rId27"/>
    <p:sldId id="283" r:id="rId28"/>
    <p:sldId id="284" r:id="rId29"/>
    <p:sldId id="285" r:id="rId30"/>
    <p:sldId id="286" r:id="rId31"/>
    <p:sldId id="287" r:id="rId32"/>
    <p:sldId id="288" r:id="rId33"/>
    <p:sldId id="289" r:id="rId34"/>
    <p:sldId id="315" r:id="rId35"/>
    <p:sldId id="290" r:id="rId36"/>
    <p:sldId id="291" r:id="rId37"/>
    <p:sldId id="292" r:id="rId38"/>
    <p:sldId id="293" r:id="rId39"/>
    <p:sldId id="294" r:id="rId40"/>
    <p:sldId id="317"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21" r:id="rId57"/>
    <p:sldId id="322" r:id="rId58"/>
    <p:sldId id="311" r:id="rId59"/>
    <p:sldId id="312" r:id="rId60"/>
    <p:sldId id="323" r:id="rId61"/>
  </p:sldIdLst>
  <p:sldSz cx="9144000" cy="6858000" type="screen4x3"/>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51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bg-BG"/>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постъпили дела-бр.</c:v>
                </c:pt>
              </c:strCache>
            </c:strRef>
          </c:tx>
          <c:invertIfNegative val="0"/>
          <c:cat>
            <c:strRef>
              <c:f>Sheet1!$A$2:$A$5</c:f>
              <c:strCache>
                <c:ptCount val="4"/>
                <c:pt idx="0">
                  <c:v>2021г.</c:v>
                </c:pt>
                <c:pt idx="1">
                  <c:v>2022г.</c:v>
                </c:pt>
                <c:pt idx="2">
                  <c:v>2023г.</c:v>
                </c:pt>
                <c:pt idx="3">
                  <c:v>2024г.</c:v>
                </c:pt>
              </c:strCache>
            </c:strRef>
          </c:cat>
          <c:val>
            <c:numRef>
              <c:f>Sheet1!$B$2:$B$5</c:f>
              <c:numCache>
                <c:formatCode>General</c:formatCode>
                <c:ptCount val="4"/>
                <c:pt idx="0">
                  <c:v>5738</c:v>
                </c:pt>
                <c:pt idx="1">
                  <c:v>5597</c:v>
                </c:pt>
                <c:pt idx="2">
                  <c:v>5733</c:v>
                </c:pt>
                <c:pt idx="3">
                  <c:v>5699</c:v>
                </c:pt>
              </c:numCache>
            </c:numRef>
          </c:val>
        </c:ser>
        <c:ser>
          <c:idx val="1"/>
          <c:order val="1"/>
          <c:tx>
            <c:strRef>
              <c:f>Sheet1!$C$1</c:f>
              <c:strCache>
                <c:ptCount val="1"/>
                <c:pt idx="0">
                  <c:v>дела за разгл.-бр.</c:v>
                </c:pt>
              </c:strCache>
            </c:strRef>
          </c:tx>
          <c:invertIfNegative val="0"/>
          <c:dLbls>
            <c:dLbl>
              <c:idx val="0"/>
              <c:layout>
                <c:manualLayout>
                  <c:x val="-1.4697441025071289E-3"/>
                  <c:y val="-2.416017702751445E-2"/>
                </c:manualLayout>
              </c:layout>
              <c:showLegendKey val="0"/>
              <c:showVal val="1"/>
              <c:showCatName val="0"/>
              <c:showSerName val="0"/>
              <c:showPercent val="0"/>
              <c:showBubbleSize val="0"/>
            </c:dLbl>
            <c:dLbl>
              <c:idx val="1"/>
              <c:layout>
                <c:manualLayout>
                  <c:x val="5.8789764100284619E-3"/>
                  <c:y val="-3.8656283244023114E-2"/>
                </c:manualLayout>
              </c:layout>
              <c:showLegendKey val="0"/>
              <c:showVal val="1"/>
              <c:showCatName val="0"/>
              <c:showSerName val="0"/>
              <c:showPercent val="0"/>
              <c:showBubbleSize val="0"/>
            </c:dLbl>
            <c:dLbl>
              <c:idx val="2"/>
              <c:layout>
                <c:manualLayout>
                  <c:x val="7.3487205125356446E-3"/>
                  <c:y val="-2.416017702751445E-2"/>
                </c:manualLayout>
              </c:layout>
              <c:showLegendKey val="0"/>
              <c:showVal val="1"/>
              <c:showCatName val="0"/>
              <c:showSerName val="0"/>
              <c:showPercent val="0"/>
              <c:showBubbleSize val="0"/>
            </c:dLbl>
            <c:dLbl>
              <c:idx val="3"/>
              <c:layout>
                <c:manualLayout>
                  <c:x val="7.3487205125356446E-3"/>
                  <c:y val="-2.657619473026589E-2"/>
                </c:manualLayout>
              </c:layout>
              <c:showLegendKey val="0"/>
              <c:showVal val="1"/>
              <c:showCatName val="0"/>
              <c:showSerName val="0"/>
              <c:showPercent val="0"/>
              <c:showBubbleSize val="0"/>
            </c:dLbl>
            <c:showLegendKey val="0"/>
            <c:showVal val="1"/>
            <c:showCatName val="0"/>
            <c:showSerName val="0"/>
            <c:showPercent val="0"/>
            <c:showBubbleSize val="0"/>
            <c:showLeaderLines val="0"/>
          </c:dLbls>
          <c:cat>
            <c:strRef>
              <c:f>Sheet1!$A$2:$A$5</c:f>
              <c:strCache>
                <c:ptCount val="4"/>
                <c:pt idx="0">
                  <c:v>2021г.</c:v>
                </c:pt>
                <c:pt idx="1">
                  <c:v>2022г.</c:v>
                </c:pt>
                <c:pt idx="2">
                  <c:v>2023г.</c:v>
                </c:pt>
                <c:pt idx="3">
                  <c:v>2024г.</c:v>
                </c:pt>
              </c:strCache>
            </c:strRef>
          </c:cat>
          <c:val>
            <c:numRef>
              <c:f>Sheet1!$C$2:$C$5</c:f>
              <c:numCache>
                <c:formatCode>General</c:formatCode>
                <c:ptCount val="4"/>
                <c:pt idx="0">
                  <c:v>6337</c:v>
                </c:pt>
                <c:pt idx="1">
                  <c:v>6168</c:v>
                </c:pt>
                <c:pt idx="2">
                  <c:v>6179</c:v>
                </c:pt>
                <c:pt idx="3">
                  <c:v>6155</c:v>
                </c:pt>
              </c:numCache>
            </c:numRef>
          </c:val>
        </c:ser>
        <c:ser>
          <c:idx val="2"/>
          <c:order val="2"/>
          <c:tx>
            <c:strRef>
              <c:f>Sheet1!$D$1</c:f>
              <c:strCache>
                <c:ptCount val="1"/>
                <c:pt idx="0">
                  <c:v>приключили дела-бр.</c:v>
                </c:pt>
              </c:strCache>
            </c:strRef>
          </c:tx>
          <c:invertIfNegative val="0"/>
          <c:dLbls>
            <c:dLbl>
              <c:idx val="0"/>
              <c:layout>
                <c:manualLayout>
                  <c:x val="2.3515905640114063E-2"/>
                  <c:y val="-9.6640708110057785E-3"/>
                </c:manualLayout>
              </c:layout>
              <c:showLegendKey val="0"/>
              <c:showVal val="1"/>
              <c:showCatName val="0"/>
              <c:showSerName val="0"/>
              <c:showPercent val="0"/>
              <c:showBubbleSize val="0"/>
            </c:dLbl>
            <c:dLbl>
              <c:idx val="1"/>
              <c:layout>
                <c:manualLayout>
                  <c:x val="2.3515905640114115E-2"/>
                  <c:y val="-9.664070811005801E-3"/>
                </c:manualLayout>
              </c:layout>
              <c:showLegendKey val="0"/>
              <c:showVal val="1"/>
              <c:showCatName val="0"/>
              <c:showSerName val="0"/>
              <c:showPercent val="0"/>
              <c:showBubbleSize val="0"/>
            </c:dLbl>
            <c:dLbl>
              <c:idx val="2"/>
              <c:layout>
                <c:manualLayout>
                  <c:x val="2.3515905640114063E-2"/>
                  <c:y val="-4.8320354055029118E-3"/>
                </c:manualLayout>
              </c:layout>
              <c:showLegendKey val="0"/>
              <c:showVal val="1"/>
              <c:showCatName val="0"/>
              <c:showSerName val="0"/>
              <c:showPercent val="0"/>
              <c:showBubbleSize val="0"/>
            </c:dLbl>
            <c:dLbl>
              <c:idx val="3"/>
              <c:layout>
                <c:manualLayout>
                  <c:x val="3.2334370255156834E-2"/>
                  <c:y val="-2.4160177027514447E-2"/>
                </c:manualLayout>
              </c:layout>
              <c:showLegendKey val="0"/>
              <c:showVal val="1"/>
              <c:showCatName val="0"/>
              <c:showSerName val="0"/>
              <c:showPercent val="0"/>
              <c:showBubbleSize val="0"/>
            </c:dLbl>
            <c:showLegendKey val="0"/>
            <c:showVal val="1"/>
            <c:showCatName val="0"/>
            <c:showSerName val="0"/>
            <c:showPercent val="0"/>
            <c:showBubbleSize val="0"/>
            <c:showLeaderLines val="0"/>
          </c:dLbls>
          <c:cat>
            <c:strRef>
              <c:f>Sheet1!$A$2:$A$5</c:f>
              <c:strCache>
                <c:ptCount val="4"/>
                <c:pt idx="0">
                  <c:v>2021г.</c:v>
                </c:pt>
                <c:pt idx="1">
                  <c:v>2022г.</c:v>
                </c:pt>
                <c:pt idx="2">
                  <c:v>2023г.</c:v>
                </c:pt>
                <c:pt idx="3">
                  <c:v>2024г.</c:v>
                </c:pt>
              </c:strCache>
            </c:strRef>
          </c:cat>
          <c:val>
            <c:numRef>
              <c:f>Sheet1!$D$2:$D$5</c:f>
              <c:numCache>
                <c:formatCode>General</c:formatCode>
                <c:ptCount val="4"/>
                <c:pt idx="0">
                  <c:v>4782</c:v>
                </c:pt>
                <c:pt idx="1">
                  <c:v>4780</c:v>
                </c:pt>
                <c:pt idx="2">
                  <c:v>4849</c:v>
                </c:pt>
                <c:pt idx="3">
                  <c:v>4621</c:v>
                </c:pt>
              </c:numCache>
            </c:numRef>
          </c:val>
        </c:ser>
        <c:dLbls>
          <c:showLegendKey val="0"/>
          <c:showVal val="1"/>
          <c:showCatName val="0"/>
          <c:showSerName val="0"/>
          <c:showPercent val="0"/>
          <c:showBubbleSize val="0"/>
        </c:dLbls>
        <c:gapWidth val="75"/>
        <c:shape val="box"/>
        <c:axId val="145141760"/>
        <c:axId val="288718144"/>
        <c:axId val="0"/>
      </c:bar3DChart>
      <c:catAx>
        <c:axId val="145141760"/>
        <c:scaling>
          <c:orientation val="minMax"/>
        </c:scaling>
        <c:delete val="0"/>
        <c:axPos val="b"/>
        <c:numFmt formatCode="General" sourceLinked="1"/>
        <c:majorTickMark val="none"/>
        <c:minorTickMark val="none"/>
        <c:tickLblPos val="nextTo"/>
        <c:crossAx val="288718144"/>
        <c:crosses val="autoZero"/>
        <c:auto val="1"/>
        <c:lblAlgn val="ctr"/>
        <c:lblOffset val="100"/>
        <c:noMultiLvlLbl val="0"/>
      </c:catAx>
      <c:valAx>
        <c:axId val="288718144"/>
        <c:scaling>
          <c:orientation val="minMax"/>
        </c:scaling>
        <c:delete val="1"/>
        <c:axPos val="l"/>
        <c:numFmt formatCode="General" sourceLinked="1"/>
        <c:majorTickMark val="none"/>
        <c:minorTickMark val="none"/>
        <c:tickLblPos val="nextTo"/>
        <c:crossAx val="145141760"/>
        <c:crosses val="autoZero"/>
        <c:crossBetween val="between"/>
      </c:valAx>
    </c:plotArea>
    <c:legend>
      <c:legendPos val="b"/>
      <c:layout/>
      <c:overlay val="0"/>
    </c:legend>
    <c:plotVisOnly val="1"/>
    <c:dispBlanksAs val="gap"/>
    <c:showDLblsOverMax val="0"/>
  </c:chart>
  <c:txPr>
    <a:bodyPr/>
    <a:lstStyle/>
    <a:p>
      <a:pPr>
        <a:defRPr sz="1800"/>
      </a:pPr>
      <a:endParaRPr lang="bg-BG"/>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bg-BG"/>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barChart>
        <c:barDir val="bar"/>
        <c:grouping val="clustered"/>
        <c:varyColors val="0"/>
        <c:ser>
          <c:idx val="0"/>
          <c:order val="0"/>
          <c:tx>
            <c:strRef>
              <c:f>Sheet1!$B$1</c:f>
              <c:strCache>
                <c:ptCount val="1"/>
                <c:pt idx="0">
                  <c:v>постъпили дела ГД- бр.</c:v>
                </c:pt>
              </c:strCache>
            </c:strRef>
          </c:tx>
          <c:spPr>
            <a:solidFill>
              <a:schemeClr val="bg2">
                <a:lumMod val="25000"/>
              </a:schemeClr>
            </a:solidFill>
          </c:spPr>
          <c:invertIfNegative val="0"/>
          <c:cat>
            <c:strRef>
              <c:f>Sheet1!$A$2:$A$5</c:f>
              <c:strCache>
                <c:ptCount val="4"/>
                <c:pt idx="0">
                  <c:v>2021 г.</c:v>
                </c:pt>
                <c:pt idx="1">
                  <c:v>2022 г.</c:v>
                </c:pt>
                <c:pt idx="2">
                  <c:v>2023 г.</c:v>
                </c:pt>
                <c:pt idx="3">
                  <c:v>2024 г.</c:v>
                </c:pt>
              </c:strCache>
            </c:strRef>
          </c:cat>
          <c:val>
            <c:numRef>
              <c:f>Sheet1!$B$2:$B$5</c:f>
              <c:numCache>
                <c:formatCode>General</c:formatCode>
                <c:ptCount val="4"/>
                <c:pt idx="0">
                  <c:v>3427</c:v>
                </c:pt>
                <c:pt idx="1">
                  <c:v>2774</c:v>
                </c:pt>
                <c:pt idx="2">
                  <c:v>2935</c:v>
                </c:pt>
                <c:pt idx="3">
                  <c:v>3366</c:v>
                </c:pt>
              </c:numCache>
            </c:numRef>
          </c:val>
        </c:ser>
        <c:ser>
          <c:idx val="1"/>
          <c:order val="1"/>
          <c:tx>
            <c:strRef>
              <c:f>Sheet1!$C$1</c:f>
              <c:strCache>
                <c:ptCount val="1"/>
                <c:pt idx="0">
                  <c:v>гр. дела за разгл.-бр.</c:v>
                </c:pt>
              </c:strCache>
            </c:strRef>
          </c:tx>
          <c:invertIfNegative val="0"/>
          <c:cat>
            <c:strRef>
              <c:f>Sheet1!$A$2:$A$5</c:f>
              <c:strCache>
                <c:ptCount val="4"/>
                <c:pt idx="0">
                  <c:v>2021 г.</c:v>
                </c:pt>
                <c:pt idx="1">
                  <c:v>2022 г.</c:v>
                </c:pt>
                <c:pt idx="2">
                  <c:v>2023 г.</c:v>
                </c:pt>
                <c:pt idx="3">
                  <c:v>2024 г.</c:v>
                </c:pt>
              </c:strCache>
            </c:strRef>
          </c:cat>
          <c:val>
            <c:numRef>
              <c:f>Sheet1!$C$2:$C$5</c:f>
              <c:numCache>
                <c:formatCode>General</c:formatCode>
                <c:ptCount val="4"/>
                <c:pt idx="0">
                  <c:v>3887</c:v>
                </c:pt>
                <c:pt idx="1">
                  <c:v>3196</c:v>
                </c:pt>
                <c:pt idx="2">
                  <c:v>3238</c:v>
                </c:pt>
                <c:pt idx="3">
                  <c:v>3683</c:v>
                </c:pt>
              </c:numCache>
            </c:numRef>
          </c:val>
        </c:ser>
        <c:ser>
          <c:idx val="2"/>
          <c:order val="2"/>
          <c:tx>
            <c:strRef>
              <c:f>Sheet1!$D$1</c:f>
              <c:strCache>
                <c:ptCount val="1"/>
                <c:pt idx="0">
                  <c:v>приключени ГД-бр.</c:v>
                </c:pt>
              </c:strCache>
            </c:strRef>
          </c:tx>
          <c:invertIfNegative val="0"/>
          <c:cat>
            <c:strRef>
              <c:f>Sheet1!$A$2:$A$5</c:f>
              <c:strCache>
                <c:ptCount val="4"/>
                <c:pt idx="0">
                  <c:v>2021 г.</c:v>
                </c:pt>
                <c:pt idx="1">
                  <c:v>2022 г.</c:v>
                </c:pt>
                <c:pt idx="2">
                  <c:v>2023 г.</c:v>
                </c:pt>
                <c:pt idx="3">
                  <c:v>2024 г.</c:v>
                </c:pt>
              </c:strCache>
            </c:strRef>
          </c:cat>
          <c:val>
            <c:numRef>
              <c:f>Sheet1!$D$2:$D$5</c:f>
              <c:numCache>
                <c:formatCode>General</c:formatCode>
                <c:ptCount val="4"/>
                <c:pt idx="0">
                  <c:v>3465</c:v>
                </c:pt>
                <c:pt idx="1">
                  <c:v>2893</c:v>
                </c:pt>
                <c:pt idx="2">
                  <c:v>2921</c:v>
                </c:pt>
                <c:pt idx="3">
                  <c:v>3286</c:v>
                </c:pt>
              </c:numCache>
            </c:numRef>
          </c:val>
        </c:ser>
        <c:dLbls>
          <c:showLegendKey val="0"/>
          <c:showVal val="1"/>
          <c:showCatName val="0"/>
          <c:showSerName val="0"/>
          <c:showPercent val="0"/>
          <c:showBubbleSize val="0"/>
        </c:dLbls>
        <c:gapWidth val="75"/>
        <c:axId val="145144832"/>
        <c:axId val="144771328"/>
      </c:barChart>
      <c:catAx>
        <c:axId val="145144832"/>
        <c:scaling>
          <c:orientation val="minMax"/>
        </c:scaling>
        <c:delete val="0"/>
        <c:axPos val="l"/>
        <c:majorTickMark val="none"/>
        <c:minorTickMark val="none"/>
        <c:tickLblPos val="nextTo"/>
        <c:txPr>
          <a:bodyPr/>
          <a:lstStyle/>
          <a:p>
            <a:pPr>
              <a:defRPr sz="1600"/>
            </a:pPr>
            <a:endParaRPr lang="bg-BG"/>
          </a:p>
        </c:txPr>
        <c:crossAx val="144771328"/>
        <c:crosses val="autoZero"/>
        <c:auto val="1"/>
        <c:lblAlgn val="ctr"/>
        <c:lblOffset val="100"/>
        <c:noMultiLvlLbl val="0"/>
      </c:catAx>
      <c:valAx>
        <c:axId val="144771328"/>
        <c:scaling>
          <c:orientation val="minMax"/>
        </c:scaling>
        <c:delete val="1"/>
        <c:axPos val="b"/>
        <c:numFmt formatCode="General" sourceLinked="1"/>
        <c:majorTickMark val="none"/>
        <c:minorTickMark val="none"/>
        <c:tickLblPos val="nextTo"/>
        <c:crossAx val="145144832"/>
        <c:crosses val="autoZero"/>
        <c:crossBetween val="between"/>
      </c:valAx>
    </c:plotArea>
    <c:legend>
      <c:legendPos val="b"/>
      <c:layout>
        <c:manualLayout>
          <c:xMode val="edge"/>
          <c:yMode val="edge"/>
          <c:x val="3.5912073490813642E-2"/>
          <c:y val="0.85877255835493937"/>
          <c:w val="0.92663264314182947"/>
          <c:h val="0.1293373769955648"/>
        </c:manualLayout>
      </c:layout>
      <c:overlay val="0"/>
      <c:txPr>
        <a:bodyPr/>
        <a:lstStyle/>
        <a:p>
          <a:pPr>
            <a:defRPr sz="1800">
              <a:latin typeface="Tahoma" panose="020B0604030504040204" pitchFamily="34" charset="0"/>
              <a:ea typeface="Tahoma" panose="020B0604030504040204" pitchFamily="34" charset="0"/>
              <a:cs typeface="Tahoma" panose="020B0604030504040204" pitchFamily="34" charset="0"/>
            </a:defRPr>
          </a:pPr>
          <a:endParaRPr lang="bg-BG"/>
        </a:p>
      </c:txPr>
    </c:legend>
    <c:plotVisOnly val="1"/>
    <c:dispBlanksAs val="gap"/>
    <c:showDLblsOverMax val="0"/>
  </c:chart>
  <c:txPr>
    <a:bodyPr/>
    <a:lstStyle/>
    <a:p>
      <a:pPr>
        <a:defRPr sz="1800"/>
      </a:pPr>
      <a:endParaRPr lang="bg-BG"/>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bg-BG"/>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0"/>
    <c:plotArea>
      <c:layout/>
      <c:barChart>
        <c:barDir val="bar"/>
        <c:grouping val="clustered"/>
        <c:varyColors val="0"/>
        <c:ser>
          <c:idx val="0"/>
          <c:order val="0"/>
          <c:tx>
            <c:strRef>
              <c:f>Sheet1!$B$1</c:f>
              <c:strCache>
                <c:ptCount val="1"/>
                <c:pt idx="0">
                  <c:v>постъпили НД-бр.</c:v>
                </c:pt>
              </c:strCache>
            </c:strRef>
          </c:tx>
          <c:spPr>
            <a:solidFill>
              <a:schemeClr val="bg2">
                <a:lumMod val="25000"/>
              </a:schemeClr>
            </a:solidFill>
          </c:spPr>
          <c:invertIfNegative val="0"/>
          <c:cat>
            <c:strRef>
              <c:f>Sheet1!$A$2:$A$5</c:f>
              <c:strCache>
                <c:ptCount val="4"/>
                <c:pt idx="0">
                  <c:v>2021 г.</c:v>
                </c:pt>
                <c:pt idx="1">
                  <c:v>2022 г.</c:v>
                </c:pt>
                <c:pt idx="2">
                  <c:v>2023 г.</c:v>
                </c:pt>
                <c:pt idx="3">
                  <c:v>2024 г.</c:v>
                </c:pt>
              </c:strCache>
            </c:strRef>
          </c:cat>
          <c:val>
            <c:numRef>
              <c:f>Sheet1!$B$2:$B$5</c:f>
              <c:numCache>
                <c:formatCode>General</c:formatCode>
                <c:ptCount val="4"/>
                <c:pt idx="0">
                  <c:v>2311</c:v>
                </c:pt>
                <c:pt idx="1">
                  <c:v>2823</c:v>
                </c:pt>
                <c:pt idx="2">
                  <c:v>2798</c:v>
                </c:pt>
                <c:pt idx="3">
                  <c:v>2333</c:v>
                </c:pt>
              </c:numCache>
            </c:numRef>
          </c:val>
        </c:ser>
        <c:ser>
          <c:idx val="1"/>
          <c:order val="1"/>
          <c:tx>
            <c:strRef>
              <c:f>Sheet1!$C$1</c:f>
              <c:strCache>
                <c:ptCount val="1"/>
                <c:pt idx="0">
                  <c:v>НД за разгл.-бр.</c:v>
                </c:pt>
              </c:strCache>
            </c:strRef>
          </c:tx>
          <c:invertIfNegative val="0"/>
          <c:cat>
            <c:strRef>
              <c:f>Sheet1!$A$2:$A$5</c:f>
              <c:strCache>
                <c:ptCount val="4"/>
                <c:pt idx="0">
                  <c:v>2021 г.</c:v>
                </c:pt>
                <c:pt idx="1">
                  <c:v>2022 г.</c:v>
                </c:pt>
                <c:pt idx="2">
                  <c:v>2023 г.</c:v>
                </c:pt>
                <c:pt idx="3">
                  <c:v>2024 г.</c:v>
                </c:pt>
              </c:strCache>
            </c:strRef>
          </c:cat>
          <c:val>
            <c:numRef>
              <c:f>Sheet1!$C$2:$C$5</c:f>
              <c:numCache>
                <c:formatCode>General</c:formatCode>
                <c:ptCount val="4"/>
                <c:pt idx="0">
                  <c:v>2450</c:v>
                </c:pt>
                <c:pt idx="1">
                  <c:v>2972</c:v>
                </c:pt>
                <c:pt idx="2">
                  <c:v>2941</c:v>
                </c:pt>
                <c:pt idx="3">
                  <c:v>2472</c:v>
                </c:pt>
              </c:numCache>
            </c:numRef>
          </c:val>
        </c:ser>
        <c:ser>
          <c:idx val="2"/>
          <c:order val="2"/>
          <c:tx>
            <c:strRef>
              <c:f>Sheet1!$D$1</c:f>
              <c:strCache>
                <c:ptCount val="1"/>
                <c:pt idx="0">
                  <c:v>приключени НД-бр.</c:v>
                </c:pt>
              </c:strCache>
            </c:strRef>
          </c:tx>
          <c:invertIfNegative val="0"/>
          <c:cat>
            <c:strRef>
              <c:f>Sheet1!$A$2:$A$5</c:f>
              <c:strCache>
                <c:ptCount val="4"/>
                <c:pt idx="0">
                  <c:v>2021 г.</c:v>
                </c:pt>
                <c:pt idx="1">
                  <c:v>2022 г.</c:v>
                </c:pt>
                <c:pt idx="2">
                  <c:v>2023 г.</c:v>
                </c:pt>
                <c:pt idx="3">
                  <c:v>2024 г.</c:v>
                </c:pt>
              </c:strCache>
            </c:strRef>
          </c:cat>
          <c:val>
            <c:numRef>
              <c:f>Sheet1!$D$2:$D$5</c:f>
              <c:numCache>
                <c:formatCode>General</c:formatCode>
                <c:ptCount val="4"/>
                <c:pt idx="0">
                  <c:v>2301</c:v>
                </c:pt>
                <c:pt idx="1">
                  <c:v>2829</c:v>
                </c:pt>
                <c:pt idx="2">
                  <c:v>2802</c:v>
                </c:pt>
                <c:pt idx="3">
                  <c:v>2358</c:v>
                </c:pt>
              </c:numCache>
            </c:numRef>
          </c:val>
        </c:ser>
        <c:dLbls>
          <c:showLegendKey val="0"/>
          <c:showVal val="1"/>
          <c:showCatName val="0"/>
          <c:showSerName val="0"/>
          <c:showPercent val="0"/>
          <c:showBubbleSize val="0"/>
        </c:dLbls>
        <c:gapWidth val="75"/>
        <c:axId val="327562752"/>
        <c:axId val="144776512"/>
      </c:barChart>
      <c:catAx>
        <c:axId val="327562752"/>
        <c:scaling>
          <c:orientation val="minMax"/>
        </c:scaling>
        <c:delete val="0"/>
        <c:axPos val="l"/>
        <c:majorTickMark val="none"/>
        <c:minorTickMark val="none"/>
        <c:tickLblPos val="nextTo"/>
        <c:crossAx val="144776512"/>
        <c:crosses val="autoZero"/>
        <c:auto val="1"/>
        <c:lblAlgn val="ctr"/>
        <c:lblOffset val="100"/>
        <c:noMultiLvlLbl val="0"/>
      </c:catAx>
      <c:valAx>
        <c:axId val="144776512"/>
        <c:scaling>
          <c:orientation val="minMax"/>
        </c:scaling>
        <c:delete val="1"/>
        <c:axPos val="b"/>
        <c:numFmt formatCode="General" sourceLinked="1"/>
        <c:majorTickMark val="none"/>
        <c:minorTickMark val="none"/>
        <c:tickLblPos val="nextTo"/>
        <c:crossAx val="327562752"/>
        <c:crosses val="autoZero"/>
        <c:crossBetween val="between"/>
      </c:valAx>
    </c:plotArea>
    <c:legend>
      <c:legendPos val="b"/>
      <c:layout/>
      <c:overlay val="0"/>
    </c:legend>
    <c:plotVisOnly val="1"/>
    <c:dispBlanksAs val="gap"/>
    <c:showDLblsOverMax val="0"/>
  </c:chart>
  <c:txPr>
    <a:bodyPr/>
    <a:lstStyle/>
    <a:p>
      <a:pPr>
        <a:defRPr sz="1800"/>
      </a:pPr>
      <a:endParaRPr lang="bg-BG"/>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горния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bg-BG"/>
          </a:p>
        </p:txBody>
      </p:sp>
      <p:sp>
        <p:nvSpPr>
          <p:cNvPr id="3" name="Контейнер за 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C2E0B0-3DEC-4BC5-BEAC-62FD349D392A}" type="datetimeFigureOut">
              <a:rPr lang="bg-BG" smtClean="0"/>
              <a:t>14.02.2025</a:t>
            </a:fld>
            <a:endParaRPr lang="bg-BG"/>
          </a:p>
        </p:txBody>
      </p:sp>
      <p:sp>
        <p:nvSpPr>
          <p:cNvPr id="4" name="Контейнер за изображение на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bg-BG"/>
          </a:p>
        </p:txBody>
      </p:sp>
      <p:sp>
        <p:nvSpPr>
          <p:cNvPr id="5" name="Контейнер за бележ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bg-BG" smtClean="0"/>
              <a:t>Щракнете, за да редактирате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6" name="Контейнер за долния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bg-BG"/>
          </a:p>
        </p:txBody>
      </p:sp>
      <p:sp>
        <p:nvSpPr>
          <p:cNvPr id="7" name="Контейнер за номер на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B35AEB-E495-4AC7-A25E-303EE80F90F5}" type="slidenum">
              <a:rPr lang="bg-BG" smtClean="0"/>
              <a:t>‹#›</a:t>
            </a:fld>
            <a:endParaRPr lang="bg-BG"/>
          </a:p>
        </p:txBody>
      </p:sp>
    </p:spTree>
    <p:extLst>
      <p:ext uri="{BB962C8B-B14F-4D97-AF65-F5344CB8AC3E}">
        <p14:creationId xmlns:p14="http://schemas.microsoft.com/office/powerpoint/2010/main" val="3459782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Контейнер за изображение на слайда 1"/>
          <p:cNvSpPr>
            <a:spLocks noGrp="1" noRot="1" noChangeAspect="1"/>
          </p:cNvSpPr>
          <p:nvPr>
            <p:ph type="sldImg"/>
          </p:nvPr>
        </p:nvSpPr>
        <p:spPr/>
      </p:sp>
      <p:sp>
        <p:nvSpPr>
          <p:cNvPr id="3" name="Контейнер за бележки 2"/>
          <p:cNvSpPr>
            <a:spLocks noGrp="1"/>
          </p:cNvSpPr>
          <p:nvPr>
            <p:ph type="body" idx="1"/>
          </p:nvPr>
        </p:nvSpPr>
        <p:spPr/>
        <p:txBody>
          <a:bodyPr/>
          <a:lstStyle/>
          <a:p>
            <a:endParaRPr lang="bg-BG" dirty="0"/>
          </a:p>
        </p:txBody>
      </p:sp>
      <p:sp>
        <p:nvSpPr>
          <p:cNvPr id="4" name="Контейнер за номер на слайда 3"/>
          <p:cNvSpPr>
            <a:spLocks noGrp="1"/>
          </p:cNvSpPr>
          <p:nvPr>
            <p:ph type="sldNum" sz="quarter" idx="10"/>
          </p:nvPr>
        </p:nvSpPr>
        <p:spPr/>
        <p:txBody>
          <a:bodyPr/>
          <a:lstStyle/>
          <a:p>
            <a:fld id="{CAB35AEB-E495-4AC7-A25E-303EE80F90F5}" type="slidenum">
              <a:rPr lang="bg-BG" smtClean="0"/>
              <a:t>33</a:t>
            </a:fld>
            <a:endParaRPr lang="bg-BG"/>
          </a:p>
        </p:txBody>
      </p:sp>
    </p:spTree>
    <p:extLst>
      <p:ext uri="{BB962C8B-B14F-4D97-AF65-F5344CB8AC3E}">
        <p14:creationId xmlns:p14="http://schemas.microsoft.com/office/powerpoint/2010/main" val="2743826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73CC536-4F3D-4E22-A9F1-A3C6D40310AC}" type="datetimeFigureOut">
              <a:rPr lang="bg-BG" smtClean="0"/>
              <a:t>14.02.2025</a:t>
            </a:fld>
            <a:endParaRPr lang="bg-BG"/>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bg-BG"/>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73CC536-4F3D-4E22-A9F1-A3C6D40310AC}" type="datetimeFigureOut">
              <a:rPr lang="bg-BG" smtClean="0"/>
              <a:t>14.02.2025</a:t>
            </a:fld>
            <a:endParaRPr lang="bg-BG"/>
          </a:p>
        </p:txBody>
      </p:sp>
      <p:sp>
        <p:nvSpPr>
          <p:cNvPr id="5" name="Footer Placeholder 4"/>
          <p:cNvSpPr>
            <a:spLocks noGrp="1"/>
          </p:cNvSpPr>
          <p:nvPr>
            <p:ph type="ftr" sz="quarter" idx="11"/>
          </p:nvPr>
        </p:nvSpPr>
        <p:spPr/>
        <p:txBody>
          <a:bodyPr/>
          <a:lstStyle>
            <a:extLst/>
          </a:lstStyle>
          <a:p>
            <a:endParaRPr lang="bg-BG"/>
          </a:p>
        </p:txBody>
      </p:sp>
      <p:sp>
        <p:nvSpPr>
          <p:cNvPr id="6" name="Slide Number Placeholder 5"/>
          <p:cNvSpPr>
            <a:spLocks noGrp="1"/>
          </p:cNvSpPr>
          <p:nvPr>
            <p:ph type="sldNum" sz="quarter" idx="12"/>
          </p:nvPr>
        </p:nvSpPr>
        <p:spPr/>
        <p:txBody>
          <a:bodyPr/>
          <a:lstStyle>
            <a:extLst/>
          </a:lstStyle>
          <a:p>
            <a:fld id="{353F3F3C-A60D-426C-8F94-912700854F7B}" type="slidenum">
              <a:rPr lang="bg-BG" smtClean="0"/>
              <a:t>‹#›</a:t>
            </a:fld>
            <a:endParaRPr lang="bg-BG"/>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73CC536-4F3D-4E22-A9F1-A3C6D40310AC}" type="datetimeFigureOut">
              <a:rPr lang="bg-BG" smtClean="0"/>
              <a:t>14.02.2025</a:t>
            </a:fld>
            <a:endParaRPr lang="bg-BG"/>
          </a:p>
        </p:txBody>
      </p:sp>
      <p:sp>
        <p:nvSpPr>
          <p:cNvPr id="5" name="Footer Placeholder 4"/>
          <p:cNvSpPr>
            <a:spLocks noGrp="1"/>
          </p:cNvSpPr>
          <p:nvPr>
            <p:ph type="ftr" sz="quarter" idx="11"/>
          </p:nvPr>
        </p:nvSpPr>
        <p:spPr/>
        <p:txBody>
          <a:bodyPr/>
          <a:lstStyle>
            <a:extLst/>
          </a:lstStyle>
          <a:p>
            <a:endParaRPr lang="bg-BG"/>
          </a:p>
        </p:txBody>
      </p:sp>
      <p:sp>
        <p:nvSpPr>
          <p:cNvPr id="6" name="Slide Number Placeholder 5"/>
          <p:cNvSpPr>
            <a:spLocks noGrp="1"/>
          </p:cNvSpPr>
          <p:nvPr>
            <p:ph type="sldNum" sz="quarter" idx="12"/>
          </p:nvPr>
        </p:nvSpPr>
        <p:spPr/>
        <p:txBody>
          <a:bodyPr/>
          <a:lstStyle>
            <a:extLst/>
          </a:lstStyle>
          <a:p>
            <a:fld id="{353F3F3C-A60D-426C-8F94-912700854F7B}" type="slidenum">
              <a:rPr lang="bg-BG" smtClean="0"/>
              <a:t>‹#›</a:t>
            </a:fld>
            <a:endParaRPr lang="bg-BG"/>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73CC536-4F3D-4E22-A9F1-A3C6D40310AC}" type="datetimeFigureOut">
              <a:rPr lang="bg-BG" smtClean="0"/>
              <a:t>14.02.2025</a:t>
            </a:fld>
            <a:endParaRPr lang="bg-BG"/>
          </a:p>
        </p:txBody>
      </p:sp>
      <p:sp>
        <p:nvSpPr>
          <p:cNvPr id="6" name="Footer Placeholder 5"/>
          <p:cNvSpPr>
            <a:spLocks noGrp="1"/>
          </p:cNvSpPr>
          <p:nvPr>
            <p:ph type="ftr" sz="quarter" idx="11"/>
          </p:nvPr>
        </p:nvSpPr>
        <p:spPr/>
        <p:txBody>
          <a:bodyPr/>
          <a:lstStyle>
            <a:extLst/>
          </a:lstStyle>
          <a:p>
            <a:endParaRPr lang="bg-BG"/>
          </a:p>
        </p:txBody>
      </p:sp>
      <p:sp>
        <p:nvSpPr>
          <p:cNvPr id="7" name="Slide Number Placeholder 6"/>
          <p:cNvSpPr>
            <a:spLocks noGrp="1"/>
          </p:cNvSpPr>
          <p:nvPr>
            <p:ph type="sldNum" sz="quarter" idx="12"/>
          </p:nvPr>
        </p:nvSpPr>
        <p:spPr/>
        <p:txBody>
          <a:bodyPr/>
          <a:lstStyle>
            <a:extLst/>
          </a:lstStyle>
          <a:p>
            <a:fld id="{353F3F3C-A60D-426C-8F94-912700854F7B}" type="slidenum">
              <a:rPr lang="bg-BG" smtClean="0"/>
              <a:t>‹#›</a:t>
            </a:fld>
            <a:endParaRPr lang="bg-BG"/>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73CC536-4F3D-4E22-A9F1-A3C6D40310AC}" type="datetimeFigureOut">
              <a:rPr lang="bg-BG" smtClean="0"/>
              <a:t>14.02.2025</a:t>
            </a:fld>
            <a:endParaRPr lang="bg-BG"/>
          </a:p>
        </p:txBody>
      </p:sp>
      <p:sp>
        <p:nvSpPr>
          <p:cNvPr id="8" name="Footer Placeholder 7"/>
          <p:cNvSpPr>
            <a:spLocks noGrp="1"/>
          </p:cNvSpPr>
          <p:nvPr>
            <p:ph type="ftr" sz="quarter" idx="11"/>
          </p:nvPr>
        </p:nvSpPr>
        <p:spPr/>
        <p:txBody>
          <a:bodyPr/>
          <a:lstStyle>
            <a:extLst/>
          </a:lstStyle>
          <a:p>
            <a:endParaRPr lang="bg-BG"/>
          </a:p>
        </p:txBody>
      </p:sp>
      <p:sp>
        <p:nvSpPr>
          <p:cNvPr id="9" name="Slide Number Placeholder 8"/>
          <p:cNvSpPr>
            <a:spLocks noGrp="1"/>
          </p:cNvSpPr>
          <p:nvPr>
            <p:ph type="sldNum" sz="quarter" idx="12"/>
          </p:nvPr>
        </p:nvSpPr>
        <p:spPr/>
        <p:txBody>
          <a:bodyPr/>
          <a:lstStyle>
            <a:extLst/>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273CC536-4F3D-4E22-A9F1-A3C6D40310AC}" type="datetimeFigureOut">
              <a:rPr lang="bg-BG" smtClean="0"/>
              <a:t>14.02.2025</a:t>
            </a:fld>
            <a:endParaRPr lang="bg-BG"/>
          </a:p>
        </p:txBody>
      </p:sp>
      <p:sp>
        <p:nvSpPr>
          <p:cNvPr id="4" name="Footer Placeholder 3"/>
          <p:cNvSpPr>
            <a:spLocks noGrp="1"/>
          </p:cNvSpPr>
          <p:nvPr>
            <p:ph type="ftr" sz="quarter" idx="11"/>
          </p:nvPr>
        </p:nvSpPr>
        <p:spPr/>
        <p:txBody>
          <a:bodyPr/>
          <a:lstStyle>
            <a:extLst/>
          </a:lstStyle>
          <a:p>
            <a:endParaRPr lang="bg-BG"/>
          </a:p>
        </p:txBody>
      </p:sp>
      <p:sp>
        <p:nvSpPr>
          <p:cNvPr id="5" name="Slide Number Placeholder 4"/>
          <p:cNvSpPr>
            <a:spLocks noGrp="1"/>
          </p:cNvSpPr>
          <p:nvPr>
            <p:ph type="sldNum" sz="quarter" idx="12"/>
          </p:nvPr>
        </p:nvSpPr>
        <p:spPr/>
        <p:txBody>
          <a:bodyPr/>
          <a:lstStyle>
            <a:extLst/>
          </a:lstStyle>
          <a:p>
            <a:fld id="{353F3F3C-A60D-426C-8F94-912700854F7B}" type="slidenum">
              <a:rPr lang="bg-BG" smtClean="0"/>
              <a:t>‹#›</a:t>
            </a:fld>
            <a:endParaRPr lang="bg-BG"/>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273CC536-4F3D-4E22-A9F1-A3C6D40310AC}" type="datetimeFigureOut">
              <a:rPr lang="bg-BG" smtClean="0"/>
              <a:t>14.02.2025</a:t>
            </a:fld>
            <a:endParaRPr lang="bg-BG"/>
          </a:p>
        </p:txBody>
      </p:sp>
      <p:sp>
        <p:nvSpPr>
          <p:cNvPr id="3" name="Footer Placeholder 2"/>
          <p:cNvSpPr>
            <a:spLocks noGrp="1"/>
          </p:cNvSpPr>
          <p:nvPr>
            <p:ph type="ftr" sz="quarter" idx="11"/>
          </p:nvPr>
        </p:nvSpPr>
        <p:spPr/>
        <p:txBody>
          <a:bodyPr/>
          <a:lstStyle>
            <a:extLst/>
          </a:lstStyle>
          <a:p>
            <a:endParaRPr lang="bg-BG"/>
          </a:p>
        </p:txBody>
      </p:sp>
      <p:sp>
        <p:nvSpPr>
          <p:cNvPr id="4" name="Slide Number Placeholder 3"/>
          <p:cNvSpPr>
            <a:spLocks noGrp="1"/>
          </p:cNvSpPr>
          <p:nvPr>
            <p:ph type="sldNum" sz="quarter" idx="12"/>
          </p:nvPr>
        </p:nvSpPr>
        <p:spPr/>
        <p:txBody>
          <a:bodyPr/>
          <a:lstStyle>
            <a:extLst/>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273CC536-4F3D-4E22-A9F1-A3C6D40310AC}" type="datetimeFigureOut">
              <a:rPr lang="bg-BG" smtClean="0"/>
              <a:t>14.02.2025</a:t>
            </a:fld>
            <a:endParaRPr lang="bg-BG"/>
          </a:p>
        </p:txBody>
      </p:sp>
      <p:sp>
        <p:nvSpPr>
          <p:cNvPr id="6" name="Footer Placeholder 5"/>
          <p:cNvSpPr>
            <a:spLocks noGrp="1"/>
          </p:cNvSpPr>
          <p:nvPr>
            <p:ph type="ftr" sz="quarter" idx="11"/>
          </p:nvPr>
        </p:nvSpPr>
        <p:spPr/>
        <p:txBody>
          <a:bodyPr/>
          <a:lstStyle>
            <a:extLst/>
          </a:lstStyle>
          <a:p>
            <a:endParaRPr lang="bg-BG"/>
          </a:p>
        </p:txBody>
      </p:sp>
      <p:sp>
        <p:nvSpPr>
          <p:cNvPr id="7" name="Slide Number Placeholder 6"/>
          <p:cNvSpPr>
            <a:spLocks noGrp="1"/>
          </p:cNvSpPr>
          <p:nvPr>
            <p:ph type="sldNum" sz="quarter" idx="12"/>
          </p:nvPr>
        </p:nvSpPr>
        <p:spPr/>
        <p:txBody>
          <a:bodyPr/>
          <a:lstStyle>
            <a:extLst/>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73CC536-4F3D-4E22-A9F1-A3C6D40310AC}" type="datetimeFigureOut">
              <a:rPr lang="bg-BG" smtClean="0"/>
              <a:t>14.02.2025</a:t>
            </a:fld>
            <a:endParaRPr lang="bg-BG"/>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bg-BG"/>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53F3F3C-A60D-426C-8F94-912700854F7B}" type="slidenum">
              <a:rPr lang="bg-BG" smtClean="0"/>
              <a:t>‹#›</a:t>
            </a:fld>
            <a:endParaRPr lang="bg-BG"/>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73CC536-4F3D-4E22-A9F1-A3C6D40310AC}" type="datetimeFigureOut">
              <a:rPr lang="bg-BG" smtClean="0"/>
              <a:t>14.02.2025</a:t>
            </a:fld>
            <a:endParaRPr lang="bg-BG"/>
          </a:p>
        </p:txBody>
      </p:sp>
      <p:sp>
        <p:nvSpPr>
          <p:cNvPr id="5" name="Footer Placeholder 4"/>
          <p:cNvSpPr>
            <a:spLocks noGrp="1"/>
          </p:cNvSpPr>
          <p:nvPr>
            <p:ph type="ftr" sz="quarter" idx="11"/>
          </p:nvPr>
        </p:nvSpPr>
        <p:spPr/>
        <p:txBody>
          <a:bodyPr/>
          <a:lstStyle>
            <a:extLst/>
          </a:lstStyle>
          <a:p>
            <a:endParaRPr lang="bg-BG"/>
          </a:p>
        </p:txBody>
      </p:sp>
      <p:sp>
        <p:nvSpPr>
          <p:cNvPr id="6" name="Slide Number Placeholder 5"/>
          <p:cNvSpPr>
            <a:spLocks noGrp="1"/>
          </p:cNvSpPr>
          <p:nvPr>
            <p:ph type="sldNum" sz="quarter" idx="12"/>
          </p:nvPr>
        </p:nvSpPr>
        <p:spPr/>
        <p:txBody>
          <a:bodyPr/>
          <a:lstStyle>
            <a:extLst/>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73CC536-4F3D-4E22-A9F1-A3C6D40310AC}" type="datetimeFigureOut">
              <a:rPr lang="bg-BG" smtClean="0"/>
              <a:t>14.02.2025</a:t>
            </a:fld>
            <a:endParaRPr lang="bg-BG"/>
          </a:p>
        </p:txBody>
      </p:sp>
      <p:sp>
        <p:nvSpPr>
          <p:cNvPr id="5" name="Footer Placeholder 4"/>
          <p:cNvSpPr>
            <a:spLocks noGrp="1"/>
          </p:cNvSpPr>
          <p:nvPr>
            <p:ph type="ftr" sz="quarter" idx="11"/>
          </p:nvPr>
        </p:nvSpPr>
        <p:spPr/>
        <p:txBody>
          <a:bodyPr/>
          <a:lstStyle>
            <a:extLst/>
          </a:lstStyle>
          <a:p>
            <a:endParaRPr lang="bg-BG"/>
          </a:p>
        </p:txBody>
      </p:sp>
      <p:sp>
        <p:nvSpPr>
          <p:cNvPr id="6" name="Slide Number Placeholder 5"/>
          <p:cNvSpPr>
            <a:spLocks noGrp="1"/>
          </p:cNvSpPr>
          <p:nvPr>
            <p:ph type="sldNum" sz="quarter" idx="12"/>
          </p:nvPr>
        </p:nvSpPr>
        <p:spPr/>
        <p:txBody>
          <a:bodyPr/>
          <a:lstStyle>
            <a:extLst/>
          </a:lstStyle>
          <a:p>
            <a:fld id="{353F3F3C-A60D-426C-8F94-912700854F7B}" type="slidenum">
              <a:rPr lang="bg-BG" smtClean="0"/>
              <a:t>‹#›</a:t>
            </a:fld>
            <a:endParaRPr lang="bg-BG"/>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73CC536-4F3D-4E22-A9F1-A3C6D40310AC}" type="datetimeFigureOut">
              <a:rPr lang="bg-BG" smtClean="0"/>
              <a:t>14.02.2025</a:t>
            </a:fld>
            <a:endParaRPr lang="bg-BG"/>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bg-BG"/>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53F3F3C-A60D-426C-8F94-912700854F7B}" type="slidenum">
              <a:rPr lang="bg-BG" smtClean="0"/>
              <a:t>‹#›</a:t>
            </a:fld>
            <a:endParaRPr lang="bg-BG"/>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620688"/>
            <a:ext cx="7916416" cy="3386553"/>
          </a:xfrm>
        </p:spPr>
        <p:txBody>
          <a:bodyPr>
            <a:normAutofit fontScale="90000"/>
          </a:bodyPr>
          <a:lstStyle/>
          <a:p>
            <a:pPr algn="ctr"/>
            <a:r>
              <a:rPr lang="bg-BG" sz="4400" dirty="0" smtClean="0">
                <a:latin typeface="Tahoma" panose="020B0604030504040204" pitchFamily="34" charset="0"/>
                <a:ea typeface="Tahoma" panose="020B0604030504040204" pitchFamily="34" charset="0"/>
                <a:cs typeface="Tahoma" panose="020B0604030504040204" pitchFamily="34" charset="0"/>
              </a:rPr>
              <a:t>ГОДИШЕН ДОКЛАД</a:t>
            </a:r>
            <a:br>
              <a:rPr lang="bg-BG" sz="4400" dirty="0" smtClean="0">
                <a:latin typeface="Tahoma" panose="020B0604030504040204" pitchFamily="34" charset="0"/>
                <a:ea typeface="Tahoma" panose="020B0604030504040204" pitchFamily="34" charset="0"/>
                <a:cs typeface="Tahoma" panose="020B0604030504040204" pitchFamily="34" charset="0"/>
              </a:rPr>
            </a:br>
            <a:r>
              <a:rPr lang="bg-BG" sz="4400" dirty="0" smtClean="0">
                <a:latin typeface="Tahoma" panose="020B0604030504040204" pitchFamily="34" charset="0"/>
                <a:ea typeface="Tahoma" panose="020B0604030504040204" pitchFamily="34" charset="0"/>
                <a:cs typeface="Tahoma" panose="020B0604030504040204" pitchFamily="34" charset="0"/>
              </a:rPr>
              <a:t/>
            </a:r>
            <a:br>
              <a:rPr lang="bg-BG" sz="4400" dirty="0" smtClean="0">
                <a:latin typeface="Tahoma" panose="020B0604030504040204" pitchFamily="34" charset="0"/>
                <a:ea typeface="Tahoma" panose="020B0604030504040204" pitchFamily="34" charset="0"/>
                <a:cs typeface="Tahoma" panose="020B0604030504040204" pitchFamily="34" charset="0"/>
              </a:rPr>
            </a:br>
            <a:r>
              <a:rPr lang="bg-BG" sz="3600" dirty="0" smtClean="0">
                <a:latin typeface="Tahoma" panose="020B0604030504040204" pitchFamily="34" charset="0"/>
                <a:ea typeface="Tahoma" panose="020B0604030504040204" pitchFamily="34" charset="0"/>
                <a:cs typeface="Tahoma" panose="020B0604030504040204" pitchFamily="34" charset="0"/>
              </a:rPr>
              <a:t>ЗА ДЕЙНОСТТА НА РАЙОНЕН СЪД ШУМЕН</a:t>
            </a:r>
            <a:br>
              <a:rPr lang="bg-BG" sz="3600" dirty="0" smtClean="0">
                <a:latin typeface="Tahoma" panose="020B0604030504040204" pitchFamily="34" charset="0"/>
                <a:ea typeface="Tahoma" panose="020B0604030504040204" pitchFamily="34" charset="0"/>
                <a:cs typeface="Tahoma" panose="020B0604030504040204" pitchFamily="34" charset="0"/>
              </a:rPr>
            </a:br>
            <a:r>
              <a:rPr lang="bg-BG" sz="3600" dirty="0" smtClean="0">
                <a:latin typeface="Tahoma" panose="020B0604030504040204" pitchFamily="34" charset="0"/>
                <a:ea typeface="Tahoma" panose="020B0604030504040204" pitchFamily="34" charset="0"/>
                <a:cs typeface="Tahoma" panose="020B0604030504040204" pitchFamily="34" charset="0"/>
              </a:rPr>
              <a:t/>
            </a:r>
            <a:br>
              <a:rPr lang="bg-BG" sz="3600" dirty="0" smtClean="0">
                <a:latin typeface="Tahoma" panose="020B0604030504040204" pitchFamily="34" charset="0"/>
                <a:ea typeface="Tahoma" panose="020B0604030504040204" pitchFamily="34" charset="0"/>
                <a:cs typeface="Tahoma" panose="020B0604030504040204" pitchFamily="34" charset="0"/>
              </a:rPr>
            </a:br>
            <a:r>
              <a:rPr lang="bg-BG" sz="3600" dirty="0" smtClean="0">
                <a:latin typeface="Tahoma" panose="020B0604030504040204" pitchFamily="34" charset="0"/>
                <a:ea typeface="Tahoma" panose="020B0604030504040204" pitchFamily="34" charset="0"/>
                <a:cs typeface="Tahoma" panose="020B0604030504040204" pitchFamily="34" charset="0"/>
              </a:rPr>
              <a:t>ПРЕЗ 2024 ГОДИНА</a:t>
            </a:r>
            <a:endParaRPr lang="bg-BG" sz="3600" dirty="0">
              <a:latin typeface="Tahoma" panose="020B0604030504040204" pitchFamily="34" charset="0"/>
              <a:ea typeface="Tahoma" panose="020B0604030504040204" pitchFamily="34" charset="0"/>
              <a:cs typeface="Tahoma" panose="020B0604030504040204" pitchFamily="34" charset="0"/>
            </a:endParaRPr>
          </a:p>
        </p:txBody>
      </p:sp>
      <p:sp>
        <p:nvSpPr>
          <p:cNvPr id="3" name="Subtitle 2"/>
          <p:cNvSpPr>
            <a:spLocks noGrp="1"/>
          </p:cNvSpPr>
          <p:nvPr>
            <p:ph type="subTitle" idx="1"/>
          </p:nvPr>
        </p:nvSpPr>
        <p:spPr>
          <a:xfrm>
            <a:off x="611560" y="5373216"/>
            <a:ext cx="7772400" cy="1199704"/>
          </a:xfrm>
        </p:spPr>
        <p:txBody>
          <a:bodyPr>
            <a:noAutofit/>
          </a:bodyPr>
          <a:lstStyle/>
          <a:p>
            <a:pPr algn="l"/>
            <a:r>
              <a:rPr lang="bg-BG" sz="2400" dirty="0" smtClean="0">
                <a:solidFill>
                  <a:schemeClr val="tx1"/>
                </a:solidFill>
                <a:latin typeface="Tahoma" panose="020B0604030504040204" pitchFamily="34" charset="0"/>
                <a:ea typeface="Tahoma" panose="020B0604030504040204" pitchFamily="34" charset="0"/>
                <a:cs typeface="Tahoma" panose="020B0604030504040204" pitchFamily="34" charset="0"/>
              </a:rPr>
              <a:t>Изготвил: Мирослав Марков</a:t>
            </a:r>
          </a:p>
          <a:p>
            <a:pPr algn="l"/>
            <a:r>
              <a:rPr lang="bg-BG" sz="2400" dirty="0" smtClean="0">
                <a:solidFill>
                  <a:schemeClr val="tx1"/>
                </a:solidFill>
                <a:latin typeface="Tahoma" panose="020B0604030504040204" pitchFamily="34" charset="0"/>
                <a:ea typeface="Tahoma" panose="020B0604030504040204" pitchFamily="34" charset="0"/>
                <a:cs typeface="Tahoma" panose="020B0604030504040204" pitchFamily="34" charset="0"/>
              </a:rPr>
              <a:t>Административен ръководител-председател</a:t>
            </a:r>
          </a:p>
          <a:p>
            <a:pPr algn="l"/>
            <a:r>
              <a:rPr lang="bg-BG" sz="2400" dirty="0" smtClean="0">
                <a:solidFill>
                  <a:schemeClr val="tx1"/>
                </a:solidFill>
                <a:latin typeface="Tahoma" panose="020B0604030504040204" pitchFamily="34" charset="0"/>
                <a:ea typeface="Tahoma" panose="020B0604030504040204" pitchFamily="34" charset="0"/>
                <a:cs typeface="Tahoma" panose="020B0604030504040204" pitchFamily="34" charset="0"/>
              </a:rPr>
              <a:t>на РС Шумен</a:t>
            </a:r>
            <a:endParaRPr lang="bg-BG" sz="24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11642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268760"/>
            <a:ext cx="8229600" cy="4896544"/>
          </a:xfrm>
        </p:spPr>
        <p:txBody>
          <a:bodyPr>
            <a:normAutofit fontScale="25000" lnSpcReduction="20000"/>
          </a:bodyPr>
          <a:lstStyle/>
          <a:p>
            <a:pPr marL="0" indent="0">
              <a:buNone/>
            </a:pPr>
            <a:r>
              <a:rPr lang="en-US" sz="8800" dirty="0">
                <a:latin typeface="Tahoma" panose="020B0604030504040204" pitchFamily="34" charset="0"/>
                <a:ea typeface="Tahoma" panose="020B0604030504040204" pitchFamily="34" charset="0"/>
                <a:cs typeface="Tahoma" panose="020B0604030504040204" pitchFamily="34" charset="0"/>
              </a:rPr>
              <a:t>I</a:t>
            </a:r>
            <a:r>
              <a:rPr lang="bg-BG" sz="8800" dirty="0">
                <a:latin typeface="Tahoma" panose="020B0604030504040204" pitchFamily="34" charset="0"/>
                <a:ea typeface="Tahoma" panose="020B0604030504040204" pitchFamily="34" charset="0"/>
                <a:cs typeface="Tahoma" panose="020B0604030504040204" pitchFamily="34" charset="0"/>
              </a:rPr>
              <a:t>. Съдебен район. Кадрова обезпеченост	</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ІІ.Движение на делата</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 	1. Общо</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 	2. Гражданско отделение         	 	</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 	3. Наказателно отделение</a:t>
            </a:r>
          </a:p>
          <a:p>
            <a:pPr marL="914400" lvl="2" indent="0">
              <a:buNone/>
            </a:pPr>
            <a:r>
              <a:rPr lang="bg-BG" sz="8800" dirty="0">
                <a:latin typeface="Tahoma" panose="020B0604030504040204" pitchFamily="34" charset="0"/>
                <a:ea typeface="Tahoma" panose="020B0604030504040204" pitchFamily="34" charset="0"/>
                <a:cs typeface="Tahoma" panose="020B0604030504040204" pitchFamily="34" charset="0"/>
              </a:rPr>
              <a:t>4. Натовареност</a:t>
            </a:r>
          </a:p>
          <a:p>
            <a:pPr marL="914400" lvl="2" indent="0">
              <a:buNone/>
            </a:pPr>
            <a:r>
              <a:rPr lang="bg-BG" sz="8800" dirty="0">
                <a:latin typeface="Tahoma" panose="020B0604030504040204" pitchFamily="34" charset="0"/>
                <a:ea typeface="Tahoma" panose="020B0604030504040204" pitchFamily="34" charset="0"/>
                <a:cs typeface="Tahoma" panose="020B0604030504040204" pitchFamily="34" charset="0"/>
              </a:rPr>
              <a:t>5. Анализ и тенденции</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ІІІ. Структура на наказаната престъпност за </a:t>
            </a:r>
            <a:r>
              <a:rPr lang="bg-BG" sz="8800" dirty="0" smtClean="0">
                <a:latin typeface="Tahoma" panose="020B0604030504040204" pitchFamily="34" charset="0"/>
                <a:ea typeface="Tahoma" panose="020B0604030504040204" pitchFamily="34" charset="0"/>
                <a:cs typeface="Tahoma" panose="020B0604030504040204" pitchFamily="34" charset="0"/>
              </a:rPr>
              <a:t>2024 </a:t>
            </a:r>
            <a:r>
              <a:rPr lang="bg-BG" sz="8800" dirty="0">
                <a:latin typeface="Tahoma" panose="020B0604030504040204" pitchFamily="34" charset="0"/>
                <a:ea typeface="Tahoma" panose="020B0604030504040204" pitchFamily="34" charset="0"/>
                <a:cs typeface="Tahoma" panose="020B0604030504040204" pitchFamily="34" charset="0"/>
              </a:rPr>
              <a:t>г.</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ІV. Съдебно изпълнение</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V.  Съдии по вписванията</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VІ. Бюро съдимост</a:t>
            </a:r>
          </a:p>
          <a:p>
            <a:pPr marL="0" indent="0">
              <a:buNone/>
            </a:pPr>
            <a:r>
              <a:rPr lang="en-US" sz="8800" dirty="0">
                <a:latin typeface="Tahoma" panose="020B0604030504040204" pitchFamily="34" charset="0"/>
                <a:ea typeface="Tahoma" panose="020B0604030504040204" pitchFamily="34" charset="0"/>
                <a:cs typeface="Tahoma" panose="020B0604030504040204" pitchFamily="34" charset="0"/>
              </a:rPr>
              <a:t>V</a:t>
            </a:r>
            <a:r>
              <a:rPr lang="bg-BG" sz="8800" dirty="0">
                <a:latin typeface="Tahoma" panose="020B0604030504040204" pitchFamily="34" charset="0"/>
                <a:ea typeface="Tahoma" panose="020B0604030504040204" pitchFamily="34" charset="0"/>
                <a:cs typeface="Tahoma" panose="020B0604030504040204" pitchFamily="34" charset="0"/>
              </a:rPr>
              <a:t>І</a:t>
            </a:r>
            <a:r>
              <a:rPr lang="en-US" sz="8800" dirty="0">
                <a:latin typeface="Tahoma" panose="020B0604030504040204" pitchFamily="34" charset="0"/>
                <a:ea typeface="Tahoma" panose="020B0604030504040204" pitchFamily="34" charset="0"/>
                <a:cs typeface="Tahoma" panose="020B0604030504040204" pitchFamily="34" charset="0"/>
              </a:rPr>
              <a:t>I</a:t>
            </a:r>
            <a:r>
              <a:rPr lang="bg-BG" sz="8800" dirty="0">
                <a:latin typeface="Tahoma" panose="020B0604030504040204" pitchFamily="34" charset="0"/>
                <a:ea typeface="Tahoma" panose="020B0604030504040204" pitchFamily="34" charset="0"/>
                <a:cs typeface="Tahoma" panose="020B0604030504040204" pitchFamily="34" charset="0"/>
              </a:rPr>
              <a:t>. Съдебни заседатели </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VІI</a:t>
            </a:r>
            <a:r>
              <a:rPr lang="en-US" sz="8800" dirty="0">
                <a:latin typeface="Tahoma" panose="020B0604030504040204" pitchFamily="34" charset="0"/>
                <a:ea typeface="Tahoma" panose="020B0604030504040204" pitchFamily="34" charset="0"/>
                <a:cs typeface="Tahoma" panose="020B0604030504040204" pitchFamily="34" charset="0"/>
              </a:rPr>
              <a:t>I.</a:t>
            </a:r>
            <a:r>
              <a:rPr lang="bg-BG" sz="8800" dirty="0">
                <a:latin typeface="Tahoma" panose="020B0604030504040204" pitchFamily="34" charset="0"/>
                <a:ea typeface="Tahoma" panose="020B0604030504040204" pitchFamily="34" charset="0"/>
                <a:cs typeface="Tahoma" panose="020B0604030504040204" pitchFamily="34" charset="0"/>
              </a:rPr>
              <a:t>Планови и тематични проверки през отчетния период</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ІХ.  Сграден фонд и техническа обезпеченост</a:t>
            </a:r>
          </a:p>
          <a:p>
            <a:pPr marL="0" indent="0">
              <a:buNone/>
            </a:pPr>
            <a:r>
              <a:rPr lang="bg-BG" sz="8800" dirty="0">
                <a:latin typeface="Tahoma" panose="020B0604030504040204" pitchFamily="34" charset="0"/>
                <a:ea typeface="Tahoma" panose="020B0604030504040204" pitchFamily="34" charset="0"/>
                <a:cs typeface="Tahoma" panose="020B0604030504040204" pitchFamily="34" charset="0"/>
              </a:rPr>
              <a:t>Х.   Проекти. Инициативи</a:t>
            </a:r>
          </a:p>
          <a:p>
            <a:endParaRPr lang="bg-BG" dirty="0">
              <a:latin typeface="Arial" panose="020B0604020202020204" pitchFamily="34" charset="0"/>
              <a:ea typeface="Tahoma" panose="020B0604030504040204" pitchFamily="34" charset="0"/>
              <a:cs typeface="Arial" panose="020B0604020202020204" pitchFamily="34" charset="0"/>
            </a:endParaRPr>
          </a:p>
        </p:txBody>
      </p:sp>
      <p:sp>
        <p:nvSpPr>
          <p:cNvPr id="3" name="Title 2"/>
          <p:cNvSpPr>
            <a:spLocks noGrp="1"/>
          </p:cNvSpPr>
          <p:nvPr>
            <p:ph type="title"/>
          </p:nvPr>
        </p:nvSpPr>
        <p:spPr>
          <a:xfrm>
            <a:off x="457200" y="274638"/>
            <a:ext cx="8229600" cy="922114"/>
          </a:xfrm>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СЪДЪРЖАНИЕ</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195560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908720"/>
            <a:ext cx="8640960" cy="5472608"/>
          </a:xfrm>
        </p:spPr>
        <p:txBody>
          <a:bodyPr>
            <a:noAutofit/>
          </a:bodyPr>
          <a:lstStyle/>
          <a:p>
            <a:pPr marL="114300" indent="0" algn="just">
              <a:buNone/>
            </a:pPr>
            <a:r>
              <a:rPr lang="ru-RU" dirty="0" smtClean="0">
                <a:latin typeface="Arial" panose="020B0604020202020204" pitchFamily="34" charset="0"/>
                <a:cs typeface="Arial" panose="020B060402020202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Годишният</a:t>
            </a:r>
            <a:r>
              <a:rPr lang="ru-RU" sz="2200" dirty="0" smtClean="0">
                <a:latin typeface="Tahoma" panose="020B0604030504040204" pitchFamily="34" charset="0"/>
                <a:ea typeface="Tahoma" panose="020B0604030504040204" pitchFamily="34" charset="0"/>
                <a:cs typeface="Tahoma" panose="020B0604030504040204" pitchFamily="34" charset="0"/>
              </a:rPr>
              <a:t> доклад на </a:t>
            </a:r>
            <a:r>
              <a:rPr lang="ru-RU" sz="2200" dirty="0" err="1" smtClean="0">
                <a:latin typeface="Tahoma" panose="020B0604030504040204" pitchFamily="34" charset="0"/>
                <a:ea typeface="Tahoma" panose="020B0604030504040204" pitchFamily="34" charset="0"/>
                <a:cs typeface="Tahoma" panose="020B0604030504040204" pitchFamily="34" charset="0"/>
              </a:rPr>
              <a:t>Районен</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съд</a:t>
            </a:r>
            <a:r>
              <a:rPr lang="ru-RU" sz="2200" dirty="0" smtClean="0">
                <a:latin typeface="Tahoma" panose="020B0604030504040204" pitchFamily="34" charset="0"/>
                <a:ea typeface="Tahoma" panose="020B0604030504040204" pitchFamily="34" charset="0"/>
                <a:cs typeface="Tahoma" panose="020B0604030504040204" pitchFamily="34" charset="0"/>
              </a:rPr>
              <a:t> – </a:t>
            </a:r>
            <a:r>
              <a:rPr lang="ru-RU" sz="2200" dirty="0" err="1" smtClean="0">
                <a:latin typeface="Tahoma" panose="020B0604030504040204" pitchFamily="34" charset="0"/>
                <a:ea typeface="Tahoma" panose="020B0604030504040204" pitchFamily="34" charset="0"/>
                <a:cs typeface="Tahoma" panose="020B0604030504040204" pitchFamily="34" charset="0"/>
              </a:rPr>
              <a:t>гр.Шумен</a:t>
            </a:r>
            <a:r>
              <a:rPr lang="ru-RU" sz="2200" dirty="0" smtClean="0">
                <a:latin typeface="Tahoma" panose="020B0604030504040204" pitchFamily="34" charset="0"/>
                <a:ea typeface="Tahoma" panose="020B0604030504040204" pitchFamily="34" charset="0"/>
                <a:cs typeface="Tahoma" panose="020B0604030504040204" pitchFamily="34" charset="0"/>
              </a:rPr>
              <a:t> за 2024 година се </a:t>
            </a:r>
            <a:r>
              <a:rPr lang="ru-RU" sz="2200" dirty="0" err="1" smtClean="0">
                <a:latin typeface="Tahoma" panose="020B0604030504040204" pitchFamily="34" charset="0"/>
                <a:ea typeface="Tahoma" panose="020B0604030504040204" pitchFamily="34" charset="0"/>
                <a:cs typeface="Tahoma" panose="020B0604030504040204" pitchFamily="34" charset="0"/>
              </a:rPr>
              <a:t>изготвя</a:t>
            </a:r>
            <a:r>
              <a:rPr lang="ru-RU" sz="2200" dirty="0" smtClean="0">
                <a:latin typeface="Tahoma" panose="020B0604030504040204" pitchFamily="34" charset="0"/>
                <a:ea typeface="Tahoma" panose="020B0604030504040204" pitchFamily="34" charset="0"/>
                <a:cs typeface="Tahoma" panose="020B0604030504040204" pitchFamily="34" charset="0"/>
              </a:rPr>
              <a:t> на основание чл.80, ал.1, т.12 от ЗСВ и </a:t>
            </a:r>
            <a:r>
              <a:rPr lang="ru-RU" sz="2200" dirty="0" err="1" smtClean="0">
                <a:latin typeface="Tahoma" panose="020B0604030504040204" pitchFamily="34" charset="0"/>
                <a:ea typeface="Tahoma" panose="020B0604030504040204" pitchFamily="34" charset="0"/>
                <a:cs typeface="Tahoma" panose="020B0604030504040204" pitchFamily="34" charset="0"/>
              </a:rPr>
              <a:t>обхваща</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дейността</a:t>
            </a:r>
            <a:r>
              <a:rPr lang="ru-RU" sz="2200" dirty="0" smtClean="0">
                <a:latin typeface="Tahoma" panose="020B0604030504040204" pitchFamily="34" charset="0"/>
                <a:ea typeface="Tahoma" panose="020B0604030504040204" pitchFamily="34" charset="0"/>
                <a:cs typeface="Tahoma" panose="020B0604030504040204" pitchFamily="34" charset="0"/>
              </a:rPr>
              <a:t> на </a:t>
            </a:r>
            <a:r>
              <a:rPr lang="ru-RU" sz="2200" dirty="0" err="1" smtClean="0">
                <a:latin typeface="Tahoma" panose="020B0604030504040204" pitchFamily="34" charset="0"/>
                <a:ea typeface="Tahoma" panose="020B0604030504040204" pitchFamily="34" charset="0"/>
                <a:cs typeface="Tahoma" panose="020B0604030504040204" pitchFamily="34" charset="0"/>
              </a:rPr>
              <a:t>съда</a:t>
            </a:r>
            <a:r>
              <a:rPr lang="ru-RU" sz="2200" dirty="0" smtClean="0">
                <a:latin typeface="Tahoma" panose="020B0604030504040204" pitchFamily="34" charset="0"/>
                <a:ea typeface="Tahoma" panose="020B0604030504040204" pitchFamily="34" charset="0"/>
                <a:cs typeface="Tahoma" panose="020B0604030504040204" pitchFamily="34" charset="0"/>
              </a:rPr>
              <a:t> в </a:t>
            </a:r>
            <a:r>
              <a:rPr lang="ru-RU" sz="2200" dirty="0" err="1" smtClean="0">
                <a:latin typeface="Tahoma" panose="020B0604030504040204" pitchFamily="34" charset="0"/>
                <a:ea typeface="Tahoma" panose="020B0604030504040204" pitchFamily="34" charset="0"/>
                <a:cs typeface="Tahoma" panose="020B0604030504040204" pitchFamily="34" charset="0"/>
              </a:rPr>
              <a:t>цялост</a:t>
            </a:r>
            <a:r>
              <a:rPr lang="ru-RU" sz="2200" dirty="0" smtClean="0">
                <a:latin typeface="Tahoma" panose="020B0604030504040204" pitchFamily="34" charset="0"/>
                <a:ea typeface="Tahoma" panose="020B0604030504040204" pitchFamily="34" charset="0"/>
                <a:cs typeface="Tahoma" panose="020B0604030504040204" pitchFamily="34" charset="0"/>
              </a:rPr>
              <a:t> за </a:t>
            </a:r>
            <a:r>
              <a:rPr lang="ru-RU" sz="2200" dirty="0" err="1" smtClean="0">
                <a:latin typeface="Tahoma" panose="020B0604030504040204" pitchFamily="34" charset="0"/>
                <a:ea typeface="Tahoma" panose="020B0604030504040204" pitchFamily="34" charset="0"/>
                <a:cs typeface="Tahoma" panose="020B0604030504040204" pitchFamily="34" charset="0"/>
              </a:rPr>
              <a:t>календарна</a:t>
            </a:r>
            <a:r>
              <a:rPr lang="ru-RU" sz="2200" dirty="0" smtClean="0">
                <a:latin typeface="Tahoma" panose="020B0604030504040204" pitchFamily="34" charset="0"/>
                <a:ea typeface="Tahoma" panose="020B0604030504040204" pitchFamily="34" charset="0"/>
                <a:cs typeface="Tahoma" panose="020B0604030504040204" pitchFamily="34" charset="0"/>
              </a:rPr>
              <a:t> година, </a:t>
            </a:r>
            <a:r>
              <a:rPr lang="ru-RU" sz="2200" dirty="0" err="1" smtClean="0">
                <a:latin typeface="Tahoma" panose="020B0604030504040204" pitchFamily="34" charset="0"/>
                <a:ea typeface="Tahoma" panose="020B0604030504040204" pitchFamily="34" charset="0"/>
                <a:cs typeface="Tahoma" panose="020B0604030504040204" pitchFamily="34" charset="0"/>
              </a:rPr>
              <a:t>като</a:t>
            </a:r>
            <a:r>
              <a:rPr lang="ru-RU" sz="2200" dirty="0" smtClean="0">
                <a:latin typeface="Tahoma" panose="020B0604030504040204" pitchFamily="34" charset="0"/>
                <a:ea typeface="Tahoma" panose="020B0604030504040204" pitchFamily="34" charset="0"/>
                <a:cs typeface="Tahoma" panose="020B0604030504040204" pitchFamily="34" charset="0"/>
              </a:rPr>
              <a:t> я </a:t>
            </a:r>
            <a:r>
              <a:rPr lang="ru-RU" sz="2200" dirty="0" err="1" smtClean="0">
                <a:latin typeface="Tahoma" panose="020B0604030504040204" pitchFamily="34" charset="0"/>
                <a:ea typeface="Tahoma" panose="020B0604030504040204" pitchFamily="34" charset="0"/>
                <a:cs typeface="Tahoma" panose="020B0604030504040204" pitchFamily="34" charset="0"/>
              </a:rPr>
              <a:t>отразява</a:t>
            </a:r>
            <a:r>
              <a:rPr lang="ru-RU" sz="2200" dirty="0" smtClean="0">
                <a:latin typeface="Tahoma" panose="020B0604030504040204" pitchFamily="34" charset="0"/>
                <a:ea typeface="Tahoma" panose="020B0604030504040204" pitchFamily="34" charset="0"/>
                <a:cs typeface="Tahoma" panose="020B0604030504040204" pitchFamily="34" charset="0"/>
              </a:rPr>
              <a:t> в </a:t>
            </a:r>
            <a:r>
              <a:rPr lang="ru-RU" sz="2200" dirty="0" err="1" smtClean="0">
                <a:latin typeface="Tahoma" panose="020B0604030504040204" pitchFamily="34" charset="0"/>
                <a:ea typeface="Tahoma" panose="020B0604030504040204" pitchFamily="34" charset="0"/>
                <a:cs typeface="Tahoma" panose="020B0604030504040204" pitchFamily="34" charset="0"/>
              </a:rPr>
              <a:t>аналитичен</a:t>
            </a:r>
            <a:r>
              <a:rPr lang="ru-RU" sz="2200" dirty="0" smtClean="0">
                <a:latin typeface="Tahoma" panose="020B0604030504040204" pitchFamily="34" charset="0"/>
                <a:ea typeface="Tahoma" panose="020B0604030504040204" pitchFamily="34" charset="0"/>
                <a:cs typeface="Tahoma" panose="020B0604030504040204" pitchFamily="34" charset="0"/>
              </a:rPr>
              <a:t> вид </a:t>
            </a:r>
            <a:r>
              <a:rPr lang="ru-RU" sz="2200" dirty="0" err="1" smtClean="0">
                <a:latin typeface="Tahoma" panose="020B0604030504040204" pitchFamily="34" charset="0"/>
                <a:ea typeface="Tahoma" panose="020B0604030504040204" pitchFamily="34" charset="0"/>
                <a:cs typeface="Tahoma" panose="020B0604030504040204" pitchFamily="34" charset="0"/>
              </a:rPr>
              <a:t>със</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съответните</a:t>
            </a:r>
            <a:r>
              <a:rPr lang="ru-RU" sz="2200" dirty="0" smtClean="0">
                <a:latin typeface="Tahoma" panose="020B0604030504040204" pitchFamily="34" charset="0"/>
                <a:ea typeface="Tahoma" panose="020B0604030504040204" pitchFamily="34" charset="0"/>
                <a:cs typeface="Tahoma" panose="020B0604030504040204" pitchFamily="34" charset="0"/>
              </a:rPr>
              <a:t> статистически </a:t>
            </a:r>
            <a:r>
              <a:rPr lang="ru-RU" sz="2200" dirty="0" err="1" smtClean="0">
                <a:latin typeface="Tahoma" panose="020B0604030504040204" pitchFamily="34" charset="0"/>
                <a:ea typeface="Tahoma" panose="020B0604030504040204" pitchFamily="34" charset="0"/>
                <a:cs typeface="Tahoma" panose="020B0604030504040204" pitchFamily="34" charset="0"/>
              </a:rPr>
              <a:t>данни</a:t>
            </a:r>
            <a:r>
              <a:rPr lang="ru-RU" sz="2200" dirty="0" smtClean="0">
                <a:latin typeface="Tahoma" panose="020B0604030504040204" pitchFamily="34" charset="0"/>
                <a:ea typeface="Tahoma" panose="020B0604030504040204" pitchFamily="34" charset="0"/>
                <a:cs typeface="Tahoma" panose="020B0604030504040204" pitchFamily="34" charset="0"/>
              </a:rPr>
              <a:t>, изводи, </a:t>
            </a:r>
            <a:r>
              <a:rPr lang="ru-RU" sz="2200" dirty="0" err="1" smtClean="0">
                <a:latin typeface="Tahoma" panose="020B0604030504040204" pitchFamily="34" charset="0"/>
                <a:ea typeface="Tahoma" panose="020B0604030504040204" pitchFamily="34" charset="0"/>
                <a:cs typeface="Tahoma" panose="020B0604030504040204" pitchFamily="34" charset="0"/>
              </a:rPr>
              <a:t>констатирани</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проблеми</a:t>
            </a:r>
            <a:r>
              <a:rPr lang="ru-RU" sz="2200" dirty="0" smtClean="0">
                <a:latin typeface="Tahoma" panose="020B0604030504040204" pitchFamily="34" charset="0"/>
                <a:ea typeface="Tahoma" panose="020B0604030504040204" pitchFamily="34" charset="0"/>
                <a:cs typeface="Tahoma" panose="020B0604030504040204" pitchFamily="34" charset="0"/>
              </a:rPr>
              <a:t> и предложения за </a:t>
            </a:r>
            <a:r>
              <a:rPr lang="ru-RU" sz="2200" dirty="0" err="1" smtClean="0">
                <a:latin typeface="Tahoma" panose="020B0604030504040204" pitchFamily="34" charset="0"/>
                <a:ea typeface="Tahoma" panose="020B0604030504040204" pitchFamily="34" charset="0"/>
                <a:cs typeface="Tahoma" panose="020B0604030504040204" pitchFamily="34" charset="0"/>
              </a:rPr>
              <a:t>подобряване</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работата</a:t>
            </a:r>
            <a:r>
              <a:rPr lang="ru-RU" sz="2200" dirty="0" smtClean="0">
                <a:latin typeface="Tahoma" panose="020B0604030504040204" pitchFamily="34" charset="0"/>
                <a:ea typeface="Tahoma" panose="020B0604030504040204" pitchFamily="34" charset="0"/>
                <a:cs typeface="Tahoma" panose="020B0604030504040204" pitchFamily="34" charset="0"/>
              </a:rPr>
              <a:t> на </a:t>
            </a:r>
            <a:r>
              <a:rPr lang="ru-RU" sz="2200" dirty="0" err="1" smtClean="0">
                <a:latin typeface="Tahoma" panose="020B0604030504040204" pitchFamily="34" charset="0"/>
                <a:ea typeface="Tahoma" panose="020B0604030504040204" pitchFamily="34" charset="0"/>
                <a:cs typeface="Tahoma" panose="020B0604030504040204" pitchFamily="34" charset="0"/>
              </a:rPr>
              <a:t>съда</a:t>
            </a:r>
            <a:r>
              <a:rPr lang="ru-RU" sz="2200" dirty="0" smtClean="0">
                <a:latin typeface="Tahoma" panose="020B0604030504040204" pitchFamily="34" charset="0"/>
                <a:ea typeface="Tahoma" panose="020B0604030504040204" pitchFamily="34" charset="0"/>
                <a:cs typeface="Tahoma" panose="020B0604030504040204" pitchFamily="34" charset="0"/>
              </a:rPr>
              <a:t>, чрез </a:t>
            </a:r>
            <a:r>
              <a:rPr lang="ru-RU" sz="2200" dirty="0" err="1" smtClean="0">
                <a:latin typeface="Tahoma" panose="020B0604030504040204" pitchFamily="34" charset="0"/>
                <a:ea typeface="Tahoma" panose="020B0604030504040204" pitchFamily="34" charset="0"/>
                <a:cs typeface="Tahoma" panose="020B0604030504040204" pitchFamily="34" charset="0"/>
              </a:rPr>
              <a:t>съпоставяне</a:t>
            </a:r>
            <a:r>
              <a:rPr lang="ru-RU" sz="2200" dirty="0" smtClean="0">
                <a:latin typeface="Tahoma" panose="020B0604030504040204" pitchFamily="34" charset="0"/>
                <a:ea typeface="Tahoma" panose="020B0604030504040204" pitchFamily="34" charset="0"/>
                <a:cs typeface="Tahoma" panose="020B0604030504040204" pitchFamily="34" charset="0"/>
              </a:rPr>
              <a:t> с </a:t>
            </a:r>
            <a:r>
              <a:rPr lang="ru-RU" sz="2200" dirty="0" err="1" smtClean="0">
                <a:latin typeface="Tahoma" panose="020B0604030504040204" pitchFamily="34" charset="0"/>
                <a:ea typeface="Tahoma" panose="020B0604030504040204" pitchFamily="34" charset="0"/>
                <a:cs typeface="Tahoma" panose="020B0604030504040204" pitchFamily="34" charset="0"/>
              </a:rPr>
              <a:t>данните</a:t>
            </a:r>
            <a:r>
              <a:rPr lang="ru-RU" sz="2200" dirty="0" smtClean="0">
                <a:latin typeface="Tahoma" panose="020B0604030504040204" pitchFamily="34" charset="0"/>
                <a:ea typeface="Tahoma" panose="020B0604030504040204" pitchFamily="34" charset="0"/>
                <a:cs typeface="Tahoma" panose="020B0604030504040204" pitchFamily="34" charset="0"/>
              </a:rPr>
              <a:t> от </a:t>
            </a:r>
            <a:r>
              <a:rPr lang="ru-RU" sz="2200" dirty="0" err="1" smtClean="0">
                <a:latin typeface="Tahoma" panose="020B0604030504040204" pitchFamily="34" charset="0"/>
                <a:ea typeface="Tahoma" panose="020B0604030504040204" pitchFamily="34" charset="0"/>
                <a:cs typeface="Tahoma" panose="020B0604030504040204" pitchFamily="34" charset="0"/>
              </a:rPr>
              <a:t>предходните</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отчетни</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години</a:t>
            </a:r>
            <a:r>
              <a:rPr lang="ru-RU" sz="2200" dirty="0" smtClean="0">
                <a:latin typeface="Tahoma" panose="020B0604030504040204" pitchFamily="34" charset="0"/>
                <a:ea typeface="Tahoma" panose="020B0604030504040204" pitchFamily="34" charset="0"/>
                <a:cs typeface="Tahoma" panose="020B0604030504040204" pitchFamily="34" charset="0"/>
              </a:rPr>
              <a:t>. </a:t>
            </a:r>
            <a:endParaRPr lang="bg-BG" sz="2200" dirty="0" smtClean="0">
              <a:latin typeface="Tahoma" panose="020B0604030504040204" pitchFamily="34" charset="0"/>
              <a:ea typeface="Tahoma" panose="020B0604030504040204" pitchFamily="34" charset="0"/>
              <a:cs typeface="Tahoma" panose="020B0604030504040204" pitchFamily="34" charset="0"/>
            </a:endParaRPr>
          </a:p>
          <a:p>
            <a:pPr marL="114300" indent="0" algn="just">
              <a:buNone/>
            </a:pP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Ръководството</a:t>
            </a:r>
            <a:r>
              <a:rPr lang="ru-RU" sz="2200" dirty="0" smtClean="0">
                <a:latin typeface="Tahoma" panose="020B0604030504040204" pitchFamily="34" charset="0"/>
                <a:ea typeface="Tahoma" panose="020B0604030504040204" pitchFamily="34" charset="0"/>
                <a:cs typeface="Tahoma" panose="020B0604030504040204" pitchFamily="34" charset="0"/>
              </a:rPr>
              <a:t> на </a:t>
            </a:r>
            <a:r>
              <a:rPr lang="ru-RU" sz="2200" dirty="0" err="1" smtClean="0">
                <a:latin typeface="Tahoma" panose="020B0604030504040204" pitchFamily="34" charset="0"/>
                <a:ea typeface="Tahoma" panose="020B0604030504040204" pitchFamily="34" charset="0"/>
                <a:cs typeface="Tahoma" panose="020B0604030504040204" pitchFamily="34" charset="0"/>
              </a:rPr>
              <a:t>съда</a:t>
            </a:r>
            <a:r>
              <a:rPr lang="ru-RU" sz="2200" dirty="0" smtClean="0">
                <a:latin typeface="Tahoma" panose="020B0604030504040204" pitchFamily="34" charset="0"/>
                <a:ea typeface="Tahoma" panose="020B0604030504040204" pitchFamily="34" charset="0"/>
                <a:cs typeface="Tahoma" panose="020B0604030504040204" pitchFamily="34" charset="0"/>
              </a:rPr>
              <a:t> е  </a:t>
            </a:r>
            <a:r>
              <a:rPr lang="ru-RU" sz="2200" dirty="0" err="1" smtClean="0">
                <a:latin typeface="Tahoma" panose="020B0604030504040204" pitchFamily="34" charset="0"/>
                <a:ea typeface="Tahoma" panose="020B0604030504040204" pitchFamily="34" charset="0"/>
                <a:cs typeface="Tahoma" panose="020B0604030504040204" pitchFamily="34" charset="0"/>
              </a:rPr>
              <a:t>изградило</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ефективна</a:t>
            </a:r>
            <a:r>
              <a:rPr lang="ru-RU" sz="2200" dirty="0" smtClean="0">
                <a:latin typeface="Tahoma" panose="020B0604030504040204" pitchFamily="34" charset="0"/>
                <a:ea typeface="Tahoma" panose="020B0604030504040204" pitchFamily="34" charset="0"/>
                <a:cs typeface="Tahoma" panose="020B0604030504040204" pitchFamily="34" charset="0"/>
              </a:rPr>
              <a:t> система за управление на </a:t>
            </a:r>
            <a:r>
              <a:rPr lang="ru-RU" sz="2200" dirty="0" err="1" smtClean="0">
                <a:latin typeface="Tahoma" panose="020B0604030504040204" pitchFamily="34" charset="0"/>
                <a:ea typeface="Tahoma" panose="020B0604030504040204" pitchFamily="34" charset="0"/>
                <a:cs typeface="Tahoma" panose="020B0604030504040204" pitchFamily="34" charset="0"/>
              </a:rPr>
              <a:t>професионалните</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процеси</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което</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допринася</a:t>
            </a:r>
            <a:r>
              <a:rPr lang="ru-RU" sz="2200" dirty="0" smtClean="0">
                <a:latin typeface="Tahoma" panose="020B0604030504040204" pitchFamily="34" charset="0"/>
                <a:ea typeface="Tahoma" panose="020B0604030504040204" pitchFamily="34" charset="0"/>
                <a:cs typeface="Tahoma" panose="020B0604030504040204" pitchFamily="34" charset="0"/>
              </a:rPr>
              <a:t> за </a:t>
            </a:r>
            <a:r>
              <a:rPr lang="ru-RU" sz="2200" dirty="0" err="1" smtClean="0">
                <a:latin typeface="Tahoma" panose="020B0604030504040204" pitchFamily="34" charset="0"/>
                <a:ea typeface="Tahoma" panose="020B0604030504040204" pitchFamily="34" charset="0"/>
                <a:cs typeface="Tahoma" panose="020B0604030504040204" pitchFamily="34" charset="0"/>
              </a:rPr>
              <a:t>изграждане</a:t>
            </a:r>
            <a:r>
              <a:rPr lang="ru-RU" sz="2200" dirty="0" smtClean="0">
                <a:latin typeface="Tahoma" panose="020B0604030504040204" pitchFamily="34" charset="0"/>
                <a:ea typeface="Tahoma" panose="020B0604030504040204" pitchFamily="34" charset="0"/>
                <a:cs typeface="Tahoma" panose="020B0604030504040204" pitchFamily="34" charset="0"/>
              </a:rPr>
              <a:t> на един </a:t>
            </a:r>
            <a:r>
              <a:rPr lang="ru-RU" sz="2200" dirty="0" err="1" smtClean="0">
                <a:latin typeface="Tahoma" panose="020B0604030504040204" pitchFamily="34" charset="0"/>
                <a:ea typeface="Tahoma" panose="020B0604030504040204" pitchFamily="34" charset="0"/>
                <a:cs typeface="Tahoma" panose="020B0604030504040204" pitchFamily="34" charset="0"/>
              </a:rPr>
              <a:t>ефективно</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работещ</a:t>
            </a:r>
            <a:r>
              <a:rPr lang="ru-RU" sz="2200" dirty="0" smtClean="0">
                <a:latin typeface="Tahoma" panose="020B0604030504040204" pitchFamily="34" charset="0"/>
                <a:ea typeface="Tahoma" panose="020B0604030504040204" pitchFamily="34" charset="0"/>
                <a:cs typeface="Tahoma" panose="020B0604030504040204" pitchFamily="34" charset="0"/>
              </a:rPr>
              <a:t>  орган на </a:t>
            </a:r>
            <a:r>
              <a:rPr lang="ru-RU" sz="2200" dirty="0" err="1" smtClean="0">
                <a:latin typeface="Tahoma" panose="020B0604030504040204" pitchFamily="34" charset="0"/>
                <a:ea typeface="Tahoma" panose="020B0604030504040204" pitchFamily="34" charset="0"/>
                <a:cs typeface="Tahoma" panose="020B0604030504040204" pitchFamily="34" charset="0"/>
              </a:rPr>
              <a:t>съдебната</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власт</a:t>
            </a:r>
            <a:r>
              <a:rPr lang="ru-RU" sz="2200" dirty="0" smtClean="0">
                <a:latin typeface="Tahoma" panose="020B0604030504040204" pitchFamily="34" charset="0"/>
                <a:ea typeface="Tahoma" panose="020B0604030504040204" pitchFamily="34" charset="0"/>
                <a:cs typeface="Tahoma" panose="020B0604030504040204" pitchFamily="34" charset="0"/>
              </a:rPr>
              <a:t>. За </a:t>
            </a:r>
            <a:r>
              <a:rPr lang="ru-RU" sz="2200" dirty="0" err="1" smtClean="0">
                <a:latin typeface="Tahoma" panose="020B0604030504040204" pitchFamily="34" charset="0"/>
                <a:ea typeface="Tahoma" panose="020B0604030504040204" pitchFamily="34" charset="0"/>
                <a:cs typeface="Tahoma" panose="020B0604030504040204" pitchFamily="34" charset="0"/>
              </a:rPr>
              <a:t>ефикасността</a:t>
            </a:r>
            <a:r>
              <a:rPr lang="ru-RU" sz="2200" dirty="0" smtClean="0">
                <a:latin typeface="Tahoma" panose="020B0604030504040204" pitchFamily="34" charset="0"/>
                <a:ea typeface="Tahoma" panose="020B0604030504040204" pitchFamily="34" charset="0"/>
                <a:cs typeface="Tahoma" panose="020B0604030504040204" pitchFamily="34" charset="0"/>
              </a:rPr>
              <a:t> на </a:t>
            </a:r>
            <a:r>
              <a:rPr lang="ru-RU" sz="2200" dirty="0" err="1" smtClean="0">
                <a:latin typeface="Tahoma" panose="020B0604030504040204" pitchFamily="34" charset="0"/>
                <a:ea typeface="Tahoma" panose="020B0604030504040204" pitchFamily="34" charset="0"/>
                <a:cs typeface="Tahoma" panose="020B0604030504040204" pitchFamily="34" charset="0"/>
              </a:rPr>
              <a:t>съдебната</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дейност</a:t>
            </a:r>
            <a:r>
              <a:rPr lang="ru-RU" sz="2200" dirty="0" smtClean="0">
                <a:latin typeface="Tahoma" panose="020B0604030504040204" pitchFamily="34" charset="0"/>
                <a:ea typeface="Tahoma" panose="020B0604030504040204" pitchFamily="34" charset="0"/>
                <a:cs typeface="Tahoma" panose="020B0604030504040204" pitchFamily="34" charset="0"/>
              </a:rPr>
              <a:t> е от значение  </a:t>
            </a:r>
            <a:r>
              <a:rPr lang="ru-RU" sz="2200" dirty="0" err="1" smtClean="0">
                <a:latin typeface="Tahoma" panose="020B0604030504040204" pitchFamily="34" charset="0"/>
                <a:ea typeface="Tahoma" panose="020B0604030504040204" pitchFamily="34" charset="0"/>
                <a:cs typeface="Tahoma" panose="020B0604030504040204" pitchFamily="34" charset="0"/>
              </a:rPr>
              <a:t>ангажираността</a:t>
            </a:r>
            <a:r>
              <a:rPr lang="ru-RU" sz="2200" dirty="0" smtClean="0">
                <a:latin typeface="Tahoma" panose="020B0604030504040204" pitchFamily="34" charset="0"/>
                <a:ea typeface="Tahoma" panose="020B0604030504040204" pitchFamily="34" charset="0"/>
                <a:cs typeface="Tahoma" panose="020B0604030504040204" pitchFamily="34" charset="0"/>
              </a:rPr>
              <a:t> на </a:t>
            </a:r>
            <a:r>
              <a:rPr lang="ru-RU" sz="2200" dirty="0" err="1" smtClean="0">
                <a:latin typeface="Tahoma" panose="020B0604030504040204" pitchFamily="34" charset="0"/>
                <a:ea typeface="Tahoma" panose="020B0604030504040204" pitchFamily="34" charset="0"/>
                <a:cs typeface="Tahoma" panose="020B0604030504040204" pitchFamily="34" charset="0"/>
              </a:rPr>
              <a:t>всички</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йерархични</a:t>
            </a:r>
            <a:r>
              <a:rPr lang="ru-RU" sz="2200" dirty="0" smtClean="0">
                <a:latin typeface="Tahoma" panose="020B0604030504040204" pitchFamily="34" charset="0"/>
                <a:ea typeface="Tahoma" panose="020B0604030504040204" pitchFamily="34" charset="0"/>
                <a:cs typeface="Tahoma" panose="020B0604030504040204" pitchFamily="34" charset="0"/>
              </a:rPr>
              <a:t> нива в </a:t>
            </a:r>
            <a:r>
              <a:rPr lang="ru-RU" sz="2200" dirty="0" err="1" smtClean="0">
                <a:latin typeface="Tahoma" panose="020B0604030504040204" pitchFamily="34" charset="0"/>
                <a:ea typeface="Tahoma" panose="020B0604030504040204" pitchFamily="34" charset="0"/>
                <a:cs typeface="Tahoma" panose="020B0604030504040204" pitchFamily="34" charset="0"/>
              </a:rPr>
              <a:t>организацията</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Определянето</a:t>
            </a:r>
            <a:r>
              <a:rPr lang="ru-RU" sz="2200" dirty="0" smtClean="0">
                <a:latin typeface="Tahoma" panose="020B0604030504040204" pitchFamily="34" charset="0"/>
                <a:ea typeface="Tahoma" panose="020B0604030504040204" pitchFamily="34" charset="0"/>
                <a:cs typeface="Tahoma" panose="020B0604030504040204" pitchFamily="34" charset="0"/>
              </a:rPr>
              <a:t> на </a:t>
            </a:r>
            <a:r>
              <a:rPr lang="ru-RU" sz="2200" dirty="0" err="1" smtClean="0">
                <a:latin typeface="Tahoma" panose="020B0604030504040204" pitchFamily="34" charset="0"/>
                <a:ea typeface="Tahoma" panose="020B0604030504040204" pitchFamily="34" charset="0"/>
                <a:cs typeface="Tahoma" panose="020B0604030504040204" pitchFamily="34" charset="0"/>
              </a:rPr>
              <a:t>приоритетни</a:t>
            </a:r>
            <a:r>
              <a:rPr lang="ru-RU" sz="2200" dirty="0" smtClean="0">
                <a:latin typeface="Tahoma" panose="020B0604030504040204" pitchFamily="34" charset="0"/>
                <a:ea typeface="Tahoma" panose="020B0604030504040204" pitchFamily="34" charset="0"/>
                <a:cs typeface="Tahoma" panose="020B0604030504040204" pitchFamily="34" charset="0"/>
              </a:rPr>
              <a:t> цели, </a:t>
            </a:r>
            <a:r>
              <a:rPr lang="ru-RU" sz="2200" dirty="0" err="1" smtClean="0">
                <a:latin typeface="Tahoma" panose="020B0604030504040204" pitchFamily="34" charset="0"/>
                <a:ea typeface="Tahoma" panose="020B0604030504040204" pitchFamily="34" charset="0"/>
                <a:cs typeface="Tahoma" panose="020B0604030504040204" pitchFamily="34" charset="0"/>
              </a:rPr>
              <a:t>планирането</a:t>
            </a:r>
            <a:r>
              <a:rPr lang="ru-RU" sz="2200" dirty="0" smtClean="0">
                <a:latin typeface="Tahoma" panose="020B0604030504040204" pitchFamily="34" charset="0"/>
                <a:ea typeface="Tahoma" panose="020B0604030504040204" pitchFamily="34" charset="0"/>
                <a:cs typeface="Tahoma" panose="020B0604030504040204" pitchFamily="34" charset="0"/>
              </a:rPr>
              <a:t> на финансов и </a:t>
            </a:r>
            <a:r>
              <a:rPr lang="ru-RU" sz="2200" dirty="0" err="1" smtClean="0">
                <a:latin typeface="Tahoma" panose="020B0604030504040204" pitchFamily="34" charset="0"/>
                <a:ea typeface="Tahoma" panose="020B0604030504040204" pitchFamily="34" charset="0"/>
                <a:cs typeface="Tahoma" panose="020B0604030504040204" pitchFamily="34" charset="0"/>
              </a:rPr>
              <a:t>организационен</a:t>
            </a:r>
            <a:r>
              <a:rPr lang="ru-RU" sz="2200" dirty="0" smtClean="0">
                <a:latin typeface="Tahoma" panose="020B0604030504040204" pitchFamily="34" charset="0"/>
                <a:ea typeface="Tahoma" panose="020B0604030504040204" pitchFamily="34" charset="0"/>
                <a:cs typeface="Tahoma" panose="020B0604030504040204" pitchFamily="34" charset="0"/>
              </a:rPr>
              <a:t> ресурс за </a:t>
            </a:r>
            <a:r>
              <a:rPr lang="ru-RU" sz="2200" dirty="0" err="1" smtClean="0">
                <a:latin typeface="Tahoma" panose="020B0604030504040204" pitchFamily="34" charset="0"/>
                <a:ea typeface="Tahoma" panose="020B0604030504040204" pitchFamily="34" charset="0"/>
                <a:cs typeface="Tahoma" panose="020B0604030504040204" pitchFamily="34" charset="0"/>
              </a:rPr>
              <a:t>осъществяване</a:t>
            </a:r>
            <a:r>
              <a:rPr lang="ru-RU" sz="2200" dirty="0" smtClean="0">
                <a:latin typeface="Tahoma" panose="020B0604030504040204" pitchFamily="34" charset="0"/>
                <a:ea typeface="Tahoma" panose="020B0604030504040204" pitchFamily="34" charset="0"/>
                <a:cs typeface="Tahoma" panose="020B0604030504040204" pitchFamily="34" charset="0"/>
              </a:rPr>
              <a:t> на </a:t>
            </a:r>
            <a:r>
              <a:rPr lang="ru-RU" sz="2200" dirty="0" err="1" smtClean="0">
                <a:latin typeface="Tahoma" panose="020B0604030504040204" pitchFamily="34" charset="0"/>
                <a:ea typeface="Tahoma" panose="020B0604030504040204" pitchFamily="34" charset="0"/>
                <a:cs typeface="Tahoma" panose="020B0604030504040204" pitchFamily="34" charset="0"/>
              </a:rPr>
              <a:t>дейностите</a:t>
            </a:r>
            <a:r>
              <a:rPr lang="ru-RU" sz="2200" dirty="0" smtClean="0">
                <a:latin typeface="Tahoma" panose="020B0604030504040204" pitchFamily="34" charset="0"/>
                <a:ea typeface="Tahoma" panose="020B0604030504040204" pitchFamily="34" charset="0"/>
                <a:cs typeface="Tahoma" panose="020B0604030504040204" pitchFamily="34" charset="0"/>
              </a:rPr>
              <a:t> на </a:t>
            </a:r>
            <a:r>
              <a:rPr lang="ru-RU" sz="2200" dirty="0" err="1" smtClean="0">
                <a:latin typeface="Tahoma" panose="020B0604030504040204" pitchFamily="34" charset="0"/>
                <a:ea typeface="Tahoma" panose="020B0604030504040204" pitchFamily="34" charset="0"/>
                <a:cs typeface="Tahoma" panose="020B0604030504040204" pitchFamily="34" charset="0"/>
              </a:rPr>
              <a:t>съда</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са</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основните</a:t>
            </a:r>
            <a:r>
              <a:rPr lang="ru-RU" sz="2200" dirty="0" smtClean="0">
                <a:latin typeface="Tahoma" panose="020B0604030504040204" pitchFamily="34" charset="0"/>
                <a:ea typeface="Tahoma" panose="020B0604030504040204" pitchFamily="34" charset="0"/>
                <a:cs typeface="Tahoma" panose="020B0604030504040204" pitchFamily="34" charset="0"/>
              </a:rPr>
              <a:t> задачи, </a:t>
            </a:r>
            <a:r>
              <a:rPr lang="ru-RU" sz="2200" dirty="0" err="1" smtClean="0">
                <a:latin typeface="Tahoma" panose="020B0604030504040204" pitchFamily="34" charset="0"/>
                <a:ea typeface="Tahoma" panose="020B0604030504040204" pitchFamily="34" charset="0"/>
                <a:cs typeface="Tahoma" panose="020B0604030504040204" pitchFamily="34" charset="0"/>
              </a:rPr>
              <a:t>които</a:t>
            </a:r>
            <a:r>
              <a:rPr lang="ru-RU" sz="2200" dirty="0" smtClean="0">
                <a:latin typeface="Tahoma" panose="020B0604030504040204" pitchFamily="34" charset="0"/>
                <a:ea typeface="Tahoma" panose="020B0604030504040204" pitchFamily="34" charset="0"/>
                <a:cs typeface="Tahoma" panose="020B0604030504040204" pitchFamily="34" charset="0"/>
              </a:rPr>
              <a:t> стоят пред </a:t>
            </a:r>
            <a:r>
              <a:rPr lang="ru-RU" sz="2200" dirty="0" err="1" smtClean="0">
                <a:latin typeface="Tahoma" panose="020B0604030504040204" pitchFamily="34" charset="0"/>
                <a:ea typeface="Tahoma" panose="020B0604030504040204" pitchFamily="34" charset="0"/>
                <a:cs typeface="Tahoma" panose="020B0604030504040204" pitchFamily="34" charset="0"/>
              </a:rPr>
              <a:t>ръководството</a:t>
            </a:r>
            <a:r>
              <a:rPr lang="ru-RU" sz="2200" dirty="0" smtClean="0">
                <a:latin typeface="Tahoma" panose="020B0604030504040204" pitchFamily="34" charset="0"/>
                <a:ea typeface="Tahoma" panose="020B0604030504040204" pitchFamily="34" charset="0"/>
                <a:cs typeface="Tahoma" panose="020B0604030504040204" pitchFamily="34" charset="0"/>
              </a:rPr>
              <a:t> на </a:t>
            </a:r>
            <a:r>
              <a:rPr lang="ru-RU" sz="2200" dirty="0" err="1" smtClean="0">
                <a:latin typeface="Tahoma" panose="020B0604030504040204" pitchFamily="34" charset="0"/>
                <a:ea typeface="Tahoma" panose="020B0604030504040204" pitchFamily="34" charset="0"/>
                <a:cs typeface="Tahoma" panose="020B0604030504040204" pitchFamily="34" charset="0"/>
              </a:rPr>
              <a:t>съда</a:t>
            </a:r>
            <a:r>
              <a:rPr lang="ru-RU" sz="2200" dirty="0" smtClean="0">
                <a:latin typeface="Tahoma" panose="020B0604030504040204" pitchFamily="34" charset="0"/>
                <a:ea typeface="Tahoma" panose="020B0604030504040204" pitchFamily="34" charset="0"/>
                <a:cs typeface="Tahoma" panose="020B0604030504040204" pitchFamily="34" charset="0"/>
              </a:rPr>
              <a:t>. </a:t>
            </a:r>
            <a:endParaRPr lang="bg-BG" sz="2200" dirty="0" smtClean="0">
              <a:latin typeface="Tahoma" panose="020B0604030504040204" pitchFamily="34" charset="0"/>
              <a:ea typeface="Tahoma" panose="020B0604030504040204" pitchFamily="34" charset="0"/>
              <a:cs typeface="Tahoma" panose="020B0604030504040204" pitchFamily="34" charset="0"/>
            </a:endParaRPr>
          </a:p>
          <a:p>
            <a:pPr algn="just"/>
            <a:endParaRPr lang="bg-BG" dirty="0"/>
          </a:p>
        </p:txBody>
      </p:sp>
      <p:sp>
        <p:nvSpPr>
          <p:cNvPr id="2" name="Title 1"/>
          <p:cNvSpPr>
            <a:spLocks noGrp="1"/>
          </p:cNvSpPr>
          <p:nvPr>
            <p:ph type="title"/>
          </p:nvPr>
        </p:nvSpPr>
        <p:spPr>
          <a:xfrm>
            <a:off x="395536" y="260648"/>
            <a:ext cx="7620000" cy="720080"/>
          </a:xfrm>
        </p:spPr>
        <p:txBody>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УВОД</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660570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797510"/>
            <a:ext cx="7776864" cy="4524315"/>
          </a:xfrm>
          <a:prstGeom prst="rect">
            <a:avLst/>
          </a:prstGeom>
        </p:spPr>
        <p:txBody>
          <a:bodyPr wrap="square">
            <a:spAutoFit/>
          </a:bodyPr>
          <a:lstStyle/>
          <a:p>
            <a:pPr algn="just"/>
            <a:r>
              <a:rPr lang="ru-RU" sz="24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smtClean="0">
                <a:latin typeface="Tahoma" panose="020B0604030504040204" pitchFamily="34" charset="0"/>
                <a:ea typeface="Tahoma" panose="020B0604030504040204" pitchFamily="34" charset="0"/>
                <a:cs typeface="Tahoma" panose="020B0604030504040204" pitchFamily="34" charset="0"/>
              </a:rPr>
              <a:t>През</a:t>
            </a:r>
            <a:r>
              <a:rPr lang="ru-RU" sz="2200" dirty="0" smtClean="0">
                <a:latin typeface="Tahoma" panose="020B0604030504040204" pitchFamily="34" charset="0"/>
                <a:ea typeface="Tahoma" panose="020B0604030504040204" pitchFamily="34" charset="0"/>
                <a:cs typeface="Tahoma" panose="020B0604030504040204" pitchFamily="34" charset="0"/>
              </a:rPr>
              <a:t> </a:t>
            </a:r>
            <a:r>
              <a:rPr lang="ru-RU" sz="2200" dirty="0" err="1">
                <a:latin typeface="Tahoma" panose="020B0604030504040204" pitchFamily="34" charset="0"/>
                <a:ea typeface="Tahoma" panose="020B0604030504040204" pitchFamily="34" charset="0"/>
                <a:cs typeface="Tahoma" panose="020B0604030504040204" pitchFamily="34" charset="0"/>
              </a:rPr>
              <a:t>цялата</a:t>
            </a:r>
            <a:r>
              <a:rPr lang="ru-RU" sz="2200" dirty="0">
                <a:latin typeface="Tahoma" panose="020B0604030504040204" pitchFamily="34" charset="0"/>
                <a:ea typeface="Tahoma" panose="020B0604030504040204" pitchFamily="34" charset="0"/>
                <a:cs typeface="Tahoma" panose="020B0604030504040204" pitchFamily="34" charset="0"/>
              </a:rPr>
              <a:t> 2024г. </a:t>
            </a:r>
            <a:r>
              <a:rPr lang="ru-RU" sz="2200" dirty="0" err="1">
                <a:latin typeface="Tahoma" panose="020B0604030504040204" pitchFamily="34" charset="0"/>
                <a:ea typeface="Tahoma" panose="020B0604030504040204" pitchFamily="34" charset="0"/>
                <a:cs typeface="Tahoma" panose="020B0604030504040204" pitchFamily="34" charset="0"/>
              </a:rPr>
              <a:t>усилията</a:t>
            </a:r>
            <a:r>
              <a:rPr lang="ru-RU" sz="2200" dirty="0">
                <a:latin typeface="Tahoma" panose="020B0604030504040204" pitchFamily="34" charset="0"/>
                <a:ea typeface="Tahoma" panose="020B0604030504040204" pitchFamily="34" charset="0"/>
                <a:cs typeface="Tahoma" panose="020B0604030504040204" pitchFamily="34" charset="0"/>
              </a:rPr>
              <a:t> на </a:t>
            </a:r>
            <a:r>
              <a:rPr lang="ru-RU" sz="2200" dirty="0" err="1">
                <a:latin typeface="Tahoma" panose="020B0604030504040204" pitchFamily="34" charset="0"/>
                <a:ea typeface="Tahoma" panose="020B0604030504040204" pitchFamily="34" charset="0"/>
                <a:cs typeface="Tahoma" panose="020B0604030504040204" pitchFamily="34" charset="0"/>
              </a:rPr>
              <a:t>магистрати</a:t>
            </a:r>
            <a:r>
              <a:rPr lang="ru-RU" sz="2200" dirty="0">
                <a:latin typeface="Tahoma" panose="020B0604030504040204" pitchFamily="34" charset="0"/>
                <a:ea typeface="Tahoma" panose="020B0604030504040204" pitchFamily="34" charset="0"/>
                <a:cs typeface="Tahoma" panose="020B0604030504040204" pitchFamily="34" charset="0"/>
              </a:rPr>
              <a:t>  и  </a:t>
            </a:r>
            <a:r>
              <a:rPr lang="ru-RU" sz="2200" dirty="0" err="1" smtClean="0">
                <a:latin typeface="Tahoma" panose="020B0604030504040204" pitchFamily="34" charset="0"/>
                <a:ea typeface="Tahoma" panose="020B0604030504040204" pitchFamily="34" charset="0"/>
                <a:cs typeface="Tahoma" panose="020B0604030504040204" pitchFamily="34" charset="0"/>
              </a:rPr>
              <a:t>съдебни</a:t>
            </a:r>
            <a:r>
              <a:rPr lang="ru-RU" sz="2200" dirty="0" smtClean="0">
                <a:latin typeface="Tahoma" panose="020B0604030504040204" pitchFamily="34" charset="0"/>
                <a:ea typeface="Tahoma" panose="020B0604030504040204" pitchFamily="34" charset="0"/>
                <a:cs typeface="Tahoma" panose="020B0604030504040204" pitchFamily="34" charset="0"/>
              </a:rPr>
              <a:t> служители </a:t>
            </a:r>
            <a:r>
              <a:rPr lang="bg-BG" sz="2200" dirty="0" smtClean="0">
                <a:latin typeface="Tahoma" panose="020B0604030504040204" pitchFamily="34" charset="0"/>
                <a:ea typeface="Tahoma" panose="020B0604030504040204" pitchFamily="34" charset="0"/>
                <a:cs typeface="Tahoma" panose="020B0604030504040204" pitchFamily="34" charset="0"/>
              </a:rPr>
              <a:t>бяха </a:t>
            </a:r>
            <a:r>
              <a:rPr lang="bg-BG" sz="2200" dirty="0">
                <a:latin typeface="Tahoma" panose="020B0604030504040204" pitchFamily="34" charset="0"/>
                <a:ea typeface="Tahoma" panose="020B0604030504040204" pitchFamily="34" charset="0"/>
                <a:cs typeface="Tahoma" panose="020B0604030504040204" pitchFamily="34" charset="0"/>
              </a:rPr>
              <a:t>насочени към подобряване работата на съда, правораздавателната дейност беше подчинена на спазване на законите и принципите на </a:t>
            </a:r>
            <a:r>
              <a:rPr lang="bg-BG" sz="2200" dirty="0" smtClean="0">
                <a:latin typeface="Tahoma" panose="020B0604030504040204" pitchFamily="34" charset="0"/>
                <a:ea typeface="Tahoma" panose="020B0604030504040204" pitchFamily="34" charset="0"/>
                <a:cs typeface="Tahoma" panose="020B0604030504040204" pitchFamily="34" charset="0"/>
              </a:rPr>
              <a:t>правото с </a:t>
            </a:r>
            <a:r>
              <a:rPr lang="bg-BG" sz="2200" dirty="0">
                <a:latin typeface="Tahoma" panose="020B0604030504040204" pitchFamily="34" charset="0"/>
                <a:ea typeface="Tahoma" panose="020B0604030504040204" pitchFamily="34" charset="0"/>
                <a:cs typeface="Tahoma" panose="020B0604030504040204" pitchFamily="34" charset="0"/>
              </a:rPr>
              <a:t>цел гарантиране на бързо, ефективно и справедливо съдопроизводство. </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При </a:t>
            </a:r>
            <a:r>
              <a:rPr lang="bg-BG" sz="2200" dirty="0">
                <a:latin typeface="Tahoma" panose="020B0604030504040204" pitchFamily="34" charset="0"/>
                <a:ea typeface="Tahoma" panose="020B0604030504040204" pitchFamily="34" charset="0"/>
                <a:cs typeface="Tahoma" panose="020B0604030504040204" pitchFamily="34" charset="0"/>
              </a:rPr>
              <a:t>изпълнение на своите ежедневни служебни </a:t>
            </a:r>
            <a:r>
              <a:rPr lang="bg-BG" sz="2200" dirty="0" smtClean="0">
                <a:latin typeface="Tahoma" panose="020B0604030504040204" pitchFamily="34" charset="0"/>
                <a:ea typeface="Tahoma" panose="020B0604030504040204" pitchFamily="34" charset="0"/>
                <a:cs typeface="Tahoma" panose="020B0604030504040204" pitchFamily="34" charset="0"/>
              </a:rPr>
              <a:t>задължения районните </a:t>
            </a:r>
            <a:r>
              <a:rPr lang="bg-BG" sz="2200" dirty="0">
                <a:latin typeface="Tahoma" panose="020B0604030504040204" pitchFamily="34" charset="0"/>
                <a:ea typeface="Tahoma" panose="020B0604030504040204" pitchFamily="34" charset="0"/>
                <a:cs typeface="Tahoma" panose="020B0604030504040204" pitchFamily="34" charset="0"/>
              </a:rPr>
              <a:t>съдии се ръководят от закона, като вземат своите решения по вътрешно убеждение. </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Съдебните </a:t>
            </a:r>
            <a:r>
              <a:rPr lang="bg-BG" sz="2200" dirty="0">
                <a:latin typeface="Tahoma" panose="020B0604030504040204" pitchFamily="34" charset="0"/>
                <a:ea typeface="Tahoma" panose="020B0604030504040204" pitchFamily="34" charset="0"/>
                <a:cs typeface="Tahoma" panose="020B0604030504040204" pitchFamily="34" charset="0"/>
              </a:rPr>
              <a:t>служители спазват стриктно нормативните разпоредби, като в отношението си с гражданите спазват </a:t>
            </a:r>
            <a:r>
              <a:rPr lang="bg-BG" sz="2200" dirty="0" smtClean="0">
                <a:latin typeface="Tahoma" panose="020B0604030504040204" pitchFamily="34" charset="0"/>
                <a:ea typeface="Tahoma" panose="020B0604030504040204" pitchFamily="34" charset="0"/>
                <a:cs typeface="Tahoma" panose="020B0604030504040204" pitchFamily="34" charset="0"/>
              </a:rPr>
              <a:t>принципите, установени </a:t>
            </a:r>
            <a:r>
              <a:rPr lang="bg-BG" sz="2200" dirty="0">
                <a:latin typeface="Tahoma" panose="020B0604030504040204" pitchFamily="34" charset="0"/>
                <a:ea typeface="Tahoma" panose="020B0604030504040204" pitchFamily="34" charset="0"/>
                <a:cs typeface="Tahoma" panose="020B0604030504040204" pitchFamily="34" charset="0"/>
              </a:rPr>
              <a:t>в съответните правила за професионална етика.</a:t>
            </a:r>
          </a:p>
        </p:txBody>
      </p:sp>
    </p:spTree>
    <p:extLst>
      <p:ext uri="{BB962C8B-B14F-4D97-AF65-F5344CB8AC3E}">
        <p14:creationId xmlns:p14="http://schemas.microsoft.com/office/powerpoint/2010/main" val="16581793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836712"/>
            <a:ext cx="8229600" cy="5400600"/>
          </a:xfrm>
        </p:spPr>
        <p:txBody>
          <a:bodyPr>
            <a:normAutofit/>
          </a:bodyPr>
          <a:lstStyle/>
          <a:p>
            <a:pPr marL="109728" indent="0" algn="just">
              <a:buNone/>
            </a:pP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200" dirty="0" smtClean="0">
                <a:latin typeface="Tahoma" panose="020B0604030504040204" pitchFamily="34" charset="0"/>
                <a:ea typeface="Tahoma" panose="020B0604030504040204" pitchFamily="34" charset="0"/>
                <a:cs typeface="Tahoma" panose="020B0604030504040204" pitchFamily="34" charset="0"/>
              </a:rPr>
              <a:t>Районен </a:t>
            </a:r>
            <a:r>
              <a:rPr lang="bg-BG" sz="2200" dirty="0">
                <a:latin typeface="Tahoma" panose="020B0604030504040204" pitchFamily="34" charset="0"/>
                <a:ea typeface="Tahoma" panose="020B0604030504040204" pitchFamily="34" charset="0"/>
                <a:cs typeface="Tahoma" panose="020B0604030504040204" pitchFamily="34" charset="0"/>
              </a:rPr>
              <a:t>съд Шумен е един от трите районни съдилища в съдебния район на Окръжен съд Шумен. Осъществява своята дейност на територия, включваща общо 61 населени места от три общини - Шумен, Хитрино и Венец, с обща площ от 1151,57 кв.км.  </a:t>
            </a:r>
          </a:p>
          <a:p>
            <a:pPr marL="109728" indent="0" algn="just">
              <a:buNone/>
            </a:pPr>
            <a:r>
              <a:rPr lang="bg-BG" sz="2200" dirty="0" smtClean="0">
                <a:latin typeface="Tahoma" panose="020B0604030504040204" pitchFamily="34" charset="0"/>
                <a:ea typeface="Tahoma" panose="020B0604030504040204" pitchFamily="34" charset="0"/>
                <a:cs typeface="Tahoma" panose="020B0604030504040204" pitchFamily="34" charset="0"/>
              </a:rPr>
              <a:t>	Регистрираните </a:t>
            </a:r>
            <a:r>
              <a:rPr lang="bg-BG" sz="2200" dirty="0">
                <a:latin typeface="Tahoma" panose="020B0604030504040204" pitchFamily="34" charset="0"/>
                <a:ea typeface="Tahoma" panose="020B0604030504040204" pitchFamily="34" charset="0"/>
                <a:cs typeface="Tahoma" panose="020B0604030504040204" pitchFamily="34" charset="0"/>
              </a:rPr>
              <a:t>по постоянен адрес лица към 15.01.2025г.  в  съдебния район са общо 135 563 лица, като: в Община-Шумен са 107 079 лица; в Община-Хитрино са 14 379; а  в  Община-Венец са 14 105 лица</a:t>
            </a:r>
            <a:r>
              <a:rPr lang="bg-BG" sz="2200" dirty="0" smtClean="0">
                <a:latin typeface="Tahoma" panose="020B0604030504040204" pitchFamily="34" charset="0"/>
                <a:ea typeface="Tahoma" panose="020B0604030504040204" pitchFamily="34" charset="0"/>
                <a:cs typeface="Tahoma" panose="020B0604030504040204" pitchFamily="34" charset="0"/>
              </a:rPr>
              <a:t>.</a:t>
            </a:r>
          </a:p>
          <a:p>
            <a:pPr marL="109728" indent="0" algn="just">
              <a:buNone/>
            </a:pPr>
            <a:endParaRPr lang="bg-BG" sz="2000" dirty="0">
              <a:latin typeface="Tahoma" panose="020B0604030504040204" pitchFamily="34" charset="0"/>
              <a:ea typeface="Tahoma" panose="020B0604030504040204" pitchFamily="34" charset="0"/>
              <a:cs typeface="Tahoma" panose="020B0604030504040204" pitchFamily="34" charset="0"/>
            </a:endParaRPr>
          </a:p>
        </p:txBody>
      </p:sp>
      <p:sp>
        <p:nvSpPr>
          <p:cNvPr id="3" name="Title 2"/>
          <p:cNvSpPr>
            <a:spLocks noGrp="1"/>
          </p:cNvSpPr>
          <p:nvPr>
            <p:ph type="title"/>
          </p:nvPr>
        </p:nvSpPr>
        <p:spPr>
          <a:xfrm>
            <a:off x="457200" y="116632"/>
            <a:ext cx="8229600" cy="778098"/>
          </a:xfrm>
        </p:spPr>
        <p:txBody>
          <a:bodyPr>
            <a:normAutofit/>
          </a:bodyPr>
          <a:lstStyle/>
          <a:p>
            <a:pPr algn="ctr"/>
            <a:r>
              <a:rPr lang="bg-BG" sz="3200" dirty="0">
                <a:latin typeface="Tahoma" panose="020B0604030504040204" pitchFamily="34" charset="0"/>
                <a:ea typeface="Tahoma" panose="020B0604030504040204" pitchFamily="34" charset="0"/>
                <a:cs typeface="Tahoma" panose="020B0604030504040204" pitchFamily="34" charset="0"/>
              </a:rPr>
              <a:t>СЪДЕБЕН РАЙОН</a:t>
            </a:r>
            <a:endParaRPr lang="bg-BG" sz="3200" dirty="0"/>
          </a:p>
        </p:txBody>
      </p:sp>
      <p:graphicFrame>
        <p:nvGraphicFramePr>
          <p:cNvPr id="4" name="Table 3"/>
          <p:cNvGraphicFramePr>
            <a:graphicFrameLocks noGrp="1"/>
          </p:cNvGraphicFramePr>
          <p:nvPr>
            <p:extLst>
              <p:ext uri="{D42A27DB-BD31-4B8C-83A1-F6EECF244321}">
                <p14:modId xmlns:p14="http://schemas.microsoft.com/office/powerpoint/2010/main" val="3691423025"/>
              </p:ext>
            </p:extLst>
          </p:nvPr>
        </p:nvGraphicFramePr>
        <p:xfrm>
          <a:off x="899592" y="4437112"/>
          <a:ext cx="7200800" cy="1562470"/>
        </p:xfrm>
        <a:graphic>
          <a:graphicData uri="http://schemas.openxmlformats.org/drawingml/2006/table">
            <a:tbl>
              <a:tblPr firstRow="1" firstCol="1" bandRow="1">
                <a:tableStyleId>{5C22544A-7EE6-4342-B048-85BDC9FD1C3A}</a:tableStyleId>
              </a:tblPr>
              <a:tblGrid>
                <a:gridCol w="2399746"/>
                <a:gridCol w="2400527"/>
                <a:gridCol w="2400527"/>
              </a:tblGrid>
              <a:tr h="312494">
                <a:tc>
                  <a:txBody>
                    <a:bodyPr/>
                    <a:lstStyle/>
                    <a:p>
                      <a:pPr algn="just">
                        <a:spcAft>
                          <a:spcPts val="0"/>
                        </a:spcAft>
                        <a:tabLst>
                          <a:tab pos="1009650" algn="l"/>
                        </a:tabLst>
                      </a:pPr>
                      <a:r>
                        <a:rPr lang="bg-BG" sz="2000" dirty="0">
                          <a:effectLst/>
                          <a:latin typeface="Tahoma" panose="020B0604030504040204" pitchFamily="34" charset="0"/>
                          <a:ea typeface="Tahoma" panose="020B0604030504040204" pitchFamily="34" charset="0"/>
                          <a:cs typeface="Tahoma" panose="020B0604030504040204" pitchFamily="34" charset="0"/>
                        </a:rPr>
                        <a:t>Община</a:t>
                      </a:r>
                    </a:p>
                  </a:txBody>
                  <a:tcPr marL="68580" marR="68580" marT="0" marB="0"/>
                </a:tc>
                <a:tc>
                  <a:txBody>
                    <a:bodyPr/>
                    <a:lstStyle/>
                    <a:p>
                      <a:pPr algn="ctr">
                        <a:spcAft>
                          <a:spcPts val="0"/>
                        </a:spcAft>
                        <a:tabLst>
                          <a:tab pos="1009650" algn="l"/>
                        </a:tabLst>
                      </a:pPr>
                      <a:r>
                        <a:rPr lang="bg-BG" sz="2000" dirty="0">
                          <a:effectLst/>
                          <a:latin typeface="Tahoma" panose="020B0604030504040204" pitchFamily="34" charset="0"/>
                          <a:ea typeface="Tahoma" panose="020B0604030504040204" pitchFamily="34" charset="0"/>
                          <a:cs typeface="Tahoma" panose="020B0604030504040204" pitchFamily="34" charset="0"/>
                        </a:rPr>
                        <a:t>Постоянен адрес</a:t>
                      </a:r>
                    </a:p>
                  </a:txBody>
                  <a:tcPr marL="68580" marR="68580" marT="0" marB="0"/>
                </a:tc>
                <a:tc>
                  <a:txBody>
                    <a:bodyPr/>
                    <a:lstStyle/>
                    <a:p>
                      <a:pPr algn="ctr">
                        <a:spcAft>
                          <a:spcPts val="0"/>
                        </a:spcAft>
                        <a:tabLst>
                          <a:tab pos="1009650" algn="l"/>
                        </a:tabLst>
                      </a:pPr>
                      <a:r>
                        <a:rPr lang="bg-BG" sz="2000">
                          <a:effectLst/>
                          <a:latin typeface="Tahoma" panose="020B0604030504040204" pitchFamily="34" charset="0"/>
                          <a:ea typeface="Tahoma" panose="020B0604030504040204" pitchFamily="34" charset="0"/>
                          <a:cs typeface="Tahoma" panose="020B0604030504040204" pitchFamily="34" charset="0"/>
                        </a:rPr>
                        <a:t>Настоящ адрес</a:t>
                      </a:r>
                    </a:p>
                  </a:txBody>
                  <a:tcPr marL="68580" marR="68580" marT="0" marB="0"/>
                </a:tc>
              </a:tr>
              <a:tr h="312494">
                <a:tc>
                  <a:txBody>
                    <a:bodyPr/>
                    <a:lstStyle/>
                    <a:p>
                      <a:pPr algn="just">
                        <a:spcAft>
                          <a:spcPts val="0"/>
                        </a:spcAft>
                        <a:tabLst>
                          <a:tab pos="1009650" algn="l"/>
                        </a:tabLst>
                      </a:pPr>
                      <a:r>
                        <a:rPr lang="bg-BG" sz="2000" dirty="0">
                          <a:effectLst/>
                          <a:latin typeface="Tahoma" panose="020B0604030504040204" pitchFamily="34" charset="0"/>
                          <a:ea typeface="Tahoma" panose="020B0604030504040204" pitchFamily="34" charset="0"/>
                          <a:cs typeface="Tahoma" panose="020B0604030504040204" pitchFamily="34" charset="0"/>
                        </a:rPr>
                        <a:t>ВЕНЕЦ</a:t>
                      </a:r>
                    </a:p>
                  </a:txBody>
                  <a:tcPr marL="68580" marR="68580" marT="0" marB="0"/>
                </a:tc>
                <a:tc>
                  <a:txBody>
                    <a:bodyPr/>
                    <a:lstStyle/>
                    <a:p>
                      <a:pPr algn="ctr">
                        <a:spcAft>
                          <a:spcPts val="0"/>
                        </a:spcAft>
                        <a:tabLst>
                          <a:tab pos="1009650" algn="l"/>
                        </a:tabLst>
                      </a:pPr>
                      <a:r>
                        <a:rPr lang="bg-BG" sz="2000" dirty="0" smtClean="0">
                          <a:effectLst/>
                          <a:latin typeface="Tahoma" panose="020B0604030504040204" pitchFamily="34" charset="0"/>
                          <a:ea typeface="Tahoma" panose="020B0604030504040204" pitchFamily="34" charset="0"/>
                          <a:cs typeface="Tahoma" panose="020B0604030504040204" pitchFamily="34" charset="0"/>
                        </a:rPr>
                        <a:t> 14 </a:t>
                      </a:r>
                      <a:r>
                        <a:rPr lang="bg-BG" sz="2000" dirty="0">
                          <a:effectLst/>
                          <a:latin typeface="Tahoma" panose="020B0604030504040204" pitchFamily="34" charset="0"/>
                          <a:ea typeface="Tahoma" panose="020B0604030504040204" pitchFamily="34" charset="0"/>
                          <a:cs typeface="Tahoma" panose="020B0604030504040204" pitchFamily="34" charset="0"/>
                        </a:rPr>
                        <a:t>105</a:t>
                      </a:r>
                    </a:p>
                  </a:txBody>
                  <a:tcPr marL="68580" marR="68580" marT="0" marB="0"/>
                </a:tc>
                <a:tc>
                  <a:txBody>
                    <a:bodyPr/>
                    <a:lstStyle/>
                    <a:p>
                      <a:pPr algn="ctr">
                        <a:spcAft>
                          <a:spcPts val="0"/>
                        </a:spcAft>
                        <a:tabLst>
                          <a:tab pos="1009650" algn="l"/>
                        </a:tabLst>
                      </a:pPr>
                      <a:r>
                        <a:rPr lang="bg-BG" sz="2000" dirty="0" smtClean="0">
                          <a:effectLst/>
                          <a:latin typeface="Tahoma" panose="020B0604030504040204" pitchFamily="34" charset="0"/>
                          <a:ea typeface="Tahoma" panose="020B0604030504040204" pitchFamily="34" charset="0"/>
                          <a:cs typeface="Tahoma" panose="020B0604030504040204" pitchFamily="34" charset="0"/>
                        </a:rPr>
                        <a:t>  8 </a:t>
                      </a:r>
                      <a:r>
                        <a:rPr lang="bg-BG" sz="2000" dirty="0">
                          <a:effectLst/>
                          <a:latin typeface="Tahoma" panose="020B0604030504040204" pitchFamily="34" charset="0"/>
                          <a:ea typeface="Tahoma" panose="020B0604030504040204" pitchFamily="34" charset="0"/>
                          <a:cs typeface="Tahoma" panose="020B0604030504040204" pitchFamily="34" charset="0"/>
                        </a:rPr>
                        <a:t>671</a:t>
                      </a:r>
                    </a:p>
                  </a:txBody>
                  <a:tcPr marL="68580" marR="68580" marT="0" marB="0"/>
                </a:tc>
              </a:tr>
              <a:tr h="312494">
                <a:tc>
                  <a:txBody>
                    <a:bodyPr/>
                    <a:lstStyle/>
                    <a:p>
                      <a:pPr algn="just">
                        <a:spcAft>
                          <a:spcPts val="0"/>
                        </a:spcAft>
                        <a:tabLst>
                          <a:tab pos="1009650" algn="l"/>
                        </a:tabLst>
                      </a:pPr>
                      <a:r>
                        <a:rPr lang="bg-BG" sz="2000" dirty="0">
                          <a:effectLst/>
                          <a:latin typeface="Tahoma" panose="020B0604030504040204" pitchFamily="34" charset="0"/>
                          <a:ea typeface="Tahoma" panose="020B0604030504040204" pitchFamily="34" charset="0"/>
                          <a:cs typeface="Tahoma" panose="020B0604030504040204" pitchFamily="34" charset="0"/>
                        </a:rPr>
                        <a:t>ХИТРИНО</a:t>
                      </a:r>
                    </a:p>
                  </a:txBody>
                  <a:tcPr marL="68580" marR="68580" marT="0" marB="0"/>
                </a:tc>
                <a:tc>
                  <a:txBody>
                    <a:bodyPr/>
                    <a:lstStyle/>
                    <a:p>
                      <a:pPr algn="ctr">
                        <a:spcAft>
                          <a:spcPts val="0"/>
                        </a:spcAft>
                        <a:tabLst>
                          <a:tab pos="1009650" algn="l"/>
                        </a:tabLst>
                      </a:pPr>
                      <a:r>
                        <a:rPr lang="bg-BG" sz="2000" dirty="0" smtClean="0">
                          <a:effectLst/>
                          <a:latin typeface="Tahoma" panose="020B0604030504040204" pitchFamily="34" charset="0"/>
                          <a:ea typeface="Tahoma" panose="020B0604030504040204" pitchFamily="34" charset="0"/>
                          <a:cs typeface="Tahoma" panose="020B0604030504040204" pitchFamily="34" charset="0"/>
                        </a:rPr>
                        <a:t> 14 379</a:t>
                      </a:r>
                      <a:endParaRPr lang="bg-BG" sz="20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tabLst>
                          <a:tab pos="1009650" algn="l"/>
                        </a:tabLst>
                      </a:pPr>
                      <a:r>
                        <a:rPr lang="bg-BG" sz="2000" dirty="0" smtClean="0">
                          <a:effectLst/>
                          <a:latin typeface="Tahoma" panose="020B0604030504040204" pitchFamily="34" charset="0"/>
                          <a:ea typeface="Tahoma" panose="020B0604030504040204" pitchFamily="34" charset="0"/>
                          <a:cs typeface="Tahoma" panose="020B0604030504040204" pitchFamily="34" charset="0"/>
                        </a:rPr>
                        <a:t>  8 </a:t>
                      </a:r>
                      <a:r>
                        <a:rPr lang="bg-BG" sz="2000" dirty="0">
                          <a:effectLst/>
                          <a:latin typeface="Tahoma" panose="020B0604030504040204" pitchFamily="34" charset="0"/>
                          <a:ea typeface="Tahoma" panose="020B0604030504040204" pitchFamily="34" charset="0"/>
                          <a:cs typeface="Tahoma" panose="020B0604030504040204" pitchFamily="34" charset="0"/>
                        </a:rPr>
                        <a:t>502</a:t>
                      </a:r>
                    </a:p>
                  </a:txBody>
                  <a:tcPr marL="68580" marR="68580" marT="0" marB="0"/>
                </a:tc>
              </a:tr>
              <a:tr h="312494">
                <a:tc>
                  <a:txBody>
                    <a:bodyPr/>
                    <a:lstStyle/>
                    <a:p>
                      <a:pPr algn="just">
                        <a:spcAft>
                          <a:spcPts val="0"/>
                        </a:spcAft>
                        <a:tabLst>
                          <a:tab pos="1009650" algn="l"/>
                        </a:tabLst>
                      </a:pPr>
                      <a:r>
                        <a:rPr lang="bg-BG" sz="2000">
                          <a:effectLst/>
                          <a:latin typeface="Tahoma" panose="020B0604030504040204" pitchFamily="34" charset="0"/>
                          <a:ea typeface="Tahoma" panose="020B0604030504040204" pitchFamily="34" charset="0"/>
                          <a:cs typeface="Tahoma" panose="020B0604030504040204" pitchFamily="34" charset="0"/>
                        </a:rPr>
                        <a:t>ШУМЕН</a:t>
                      </a:r>
                    </a:p>
                  </a:txBody>
                  <a:tcPr marL="68580" marR="68580" marT="0" marB="0"/>
                </a:tc>
                <a:tc>
                  <a:txBody>
                    <a:bodyPr/>
                    <a:lstStyle/>
                    <a:p>
                      <a:pPr algn="ctr">
                        <a:spcAft>
                          <a:spcPts val="0"/>
                        </a:spcAft>
                        <a:tabLst>
                          <a:tab pos="1009650" algn="l"/>
                        </a:tabLst>
                      </a:pPr>
                      <a:r>
                        <a:rPr lang="bg-BG" sz="2000" dirty="0" smtClean="0">
                          <a:effectLst/>
                          <a:latin typeface="Tahoma" panose="020B0604030504040204" pitchFamily="34" charset="0"/>
                          <a:ea typeface="Tahoma" panose="020B0604030504040204" pitchFamily="34" charset="0"/>
                          <a:cs typeface="Tahoma" panose="020B0604030504040204" pitchFamily="34" charset="0"/>
                        </a:rPr>
                        <a:t>107 079</a:t>
                      </a:r>
                      <a:endParaRPr lang="bg-BG" sz="20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tabLst>
                          <a:tab pos="1009650" algn="l"/>
                        </a:tabLst>
                      </a:pPr>
                      <a:r>
                        <a:rPr lang="bg-BG" sz="2000" dirty="0" smtClean="0">
                          <a:effectLst/>
                          <a:latin typeface="Tahoma" panose="020B0604030504040204" pitchFamily="34" charset="0"/>
                          <a:ea typeface="Tahoma" panose="020B0604030504040204" pitchFamily="34" charset="0"/>
                          <a:cs typeface="Tahoma" panose="020B0604030504040204" pitchFamily="34" charset="0"/>
                        </a:rPr>
                        <a:t> 95 </a:t>
                      </a:r>
                      <a:r>
                        <a:rPr lang="bg-BG" sz="2000" dirty="0">
                          <a:effectLst/>
                          <a:latin typeface="Tahoma" panose="020B0604030504040204" pitchFamily="34" charset="0"/>
                          <a:ea typeface="Tahoma" panose="020B0604030504040204" pitchFamily="34" charset="0"/>
                          <a:cs typeface="Tahoma" panose="020B0604030504040204" pitchFamily="34" charset="0"/>
                        </a:rPr>
                        <a:t>880</a:t>
                      </a:r>
                    </a:p>
                  </a:txBody>
                  <a:tcPr marL="68580" marR="68580" marT="0" marB="0"/>
                </a:tc>
              </a:tr>
              <a:tr h="312494">
                <a:tc>
                  <a:txBody>
                    <a:bodyPr/>
                    <a:lstStyle/>
                    <a:p>
                      <a:pPr algn="just">
                        <a:spcAft>
                          <a:spcPts val="0"/>
                        </a:spcAft>
                        <a:tabLst>
                          <a:tab pos="1009650" algn="l"/>
                        </a:tabLst>
                      </a:pPr>
                      <a:r>
                        <a:rPr lang="bg-BG" sz="2000">
                          <a:effectLst/>
                          <a:latin typeface="Tahoma" panose="020B0604030504040204" pitchFamily="34" charset="0"/>
                          <a:ea typeface="Tahoma" panose="020B0604030504040204" pitchFamily="34" charset="0"/>
                          <a:cs typeface="Tahoma" panose="020B0604030504040204" pitchFamily="34" charset="0"/>
                        </a:rPr>
                        <a:t>ОБЩО</a:t>
                      </a:r>
                    </a:p>
                  </a:txBody>
                  <a:tcPr marL="68580" marR="68580" marT="0" marB="0"/>
                </a:tc>
                <a:tc>
                  <a:txBody>
                    <a:bodyPr/>
                    <a:lstStyle/>
                    <a:p>
                      <a:pPr algn="ctr">
                        <a:spcAft>
                          <a:spcPts val="0"/>
                        </a:spcAft>
                        <a:tabLst>
                          <a:tab pos="1009650" algn="l"/>
                        </a:tabLst>
                      </a:pPr>
                      <a:r>
                        <a:rPr lang="bg-BG" sz="2000">
                          <a:effectLst/>
                          <a:latin typeface="Tahoma" panose="020B0604030504040204" pitchFamily="34" charset="0"/>
                          <a:ea typeface="Tahoma" panose="020B0604030504040204" pitchFamily="34" charset="0"/>
                          <a:cs typeface="Tahoma" panose="020B0604030504040204" pitchFamily="34" charset="0"/>
                        </a:rPr>
                        <a:t>135 563</a:t>
                      </a:r>
                    </a:p>
                  </a:txBody>
                  <a:tcPr marL="68580" marR="68580" marT="0" marB="0"/>
                </a:tc>
                <a:tc>
                  <a:txBody>
                    <a:bodyPr/>
                    <a:lstStyle/>
                    <a:p>
                      <a:pPr algn="ctr">
                        <a:spcAft>
                          <a:spcPts val="0"/>
                        </a:spcAft>
                        <a:tabLst>
                          <a:tab pos="1009650" algn="l"/>
                        </a:tabLst>
                      </a:pPr>
                      <a:r>
                        <a:rPr lang="bg-BG" sz="2000" dirty="0">
                          <a:effectLst/>
                          <a:latin typeface="Tahoma" panose="020B0604030504040204" pitchFamily="34" charset="0"/>
                          <a:ea typeface="Tahoma" panose="020B0604030504040204" pitchFamily="34" charset="0"/>
                          <a:cs typeface="Tahoma" panose="020B0604030504040204" pitchFamily="34" charset="0"/>
                        </a:rPr>
                        <a:t>113 053</a:t>
                      </a:r>
                    </a:p>
                  </a:txBody>
                  <a:tcPr marL="68580" marR="68580" marT="0" marB="0"/>
                </a:tc>
              </a:tr>
            </a:tbl>
          </a:graphicData>
        </a:graphic>
      </p:graphicFrame>
    </p:spTree>
    <p:extLst>
      <p:ext uri="{BB962C8B-B14F-4D97-AF65-F5344CB8AC3E}">
        <p14:creationId xmlns:p14="http://schemas.microsoft.com/office/powerpoint/2010/main" val="9346235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241738851"/>
              </p:ext>
            </p:extLst>
          </p:nvPr>
        </p:nvGraphicFramePr>
        <p:xfrm>
          <a:off x="575555" y="1661542"/>
          <a:ext cx="7992890" cy="3567657"/>
        </p:xfrm>
        <a:graphic>
          <a:graphicData uri="http://schemas.openxmlformats.org/drawingml/2006/table">
            <a:tbl>
              <a:tblPr firstRow="1" firstCol="1" bandRow="1">
                <a:tableStyleId>{5C22544A-7EE6-4342-B048-85BDC9FD1C3A}</a:tableStyleId>
              </a:tblPr>
              <a:tblGrid>
                <a:gridCol w="2376266"/>
                <a:gridCol w="1908211"/>
                <a:gridCol w="1872208"/>
                <a:gridCol w="1836205"/>
              </a:tblGrid>
              <a:tr h="1303057">
                <a:tc>
                  <a:txBody>
                    <a:bodyPr/>
                    <a:lstStyle/>
                    <a:p>
                      <a:pPr algn="just">
                        <a:spcAft>
                          <a:spcPts val="0"/>
                        </a:spcAft>
                      </a:pPr>
                      <a:r>
                        <a:rPr lang="bg-BG" sz="2000" dirty="0">
                          <a:effectLst/>
                        </a:rPr>
                        <a:t>Регистрирани лица по постоянен адрес в общините</a:t>
                      </a:r>
                      <a:endPar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spcAft>
                          <a:spcPts val="0"/>
                        </a:spcAft>
                      </a:pPr>
                      <a:r>
                        <a:rPr lang="bg-BG" sz="2000" dirty="0">
                          <a:effectLst/>
                        </a:rPr>
                        <a:t>Към 15.01.2023 г.</a:t>
                      </a:r>
                      <a:endPar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spcAft>
                          <a:spcPts val="0"/>
                        </a:spcAft>
                      </a:pPr>
                      <a:r>
                        <a:rPr lang="bg-BG" sz="2000" dirty="0">
                          <a:effectLst/>
                        </a:rPr>
                        <a:t>Към </a:t>
                      </a:r>
                      <a:r>
                        <a:rPr lang="bg-BG" sz="2000" dirty="0" smtClean="0">
                          <a:effectLst/>
                        </a:rPr>
                        <a:t>15.01.2024 г</a:t>
                      </a:r>
                      <a:r>
                        <a:rPr lang="bg-BG" sz="2000" dirty="0">
                          <a:effectLst/>
                        </a:rPr>
                        <a:t>.</a:t>
                      </a:r>
                      <a:endPar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spcAft>
                          <a:spcPts val="0"/>
                        </a:spcAft>
                      </a:pPr>
                      <a:r>
                        <a:rPr lang="bg-BG" sz="2000" dirty="0">
                          <a:effectLst/>
                        </a:rPr>
                        <a:t>Към </a:t>
                      </a:r>
                      <a:endParaRPr lang="bg-BG" sz="2000" dirty="0" smtClean="0">
                        <a:effectLst/>
                      </a:endParaRPr>
                    </a:p>
                    <a:p>
                      <a:pPr algn="l">
                        <a:spcAft>
                          <a:spcPts val="0"/>
                        </a:spcAft>
                      </a:pPr>
                      <a:r>
                        <a:rPr lang="bg-BG" sz="2000" dirty="0" smtClean="0">
                          <a:effectLst/>
                        </a:rPr>
                        <a:t>15.01.2025 </a:t>
                      </a:r>
                      <a:r>
                        <a:rPr lang="bg-BG" sz="2000" dirty="0">
                          <a:effectLst/>
                        </a:rPr>
                        <a:t>г.</a:t>
                      </a:r>
                      <a:endPar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r h="630055">
                <a:tc>
                  <a:txBody>
                    <a:bodyPr/>
                    <a:lstStyle/>
                    <a:p>
                      <a:pPr algn="just">
                        <a:spcAft>
                          <a:spcPts val="0"/>
                        </a:spcAft>
                      </a:pPr>
                      <a:r>
                        <a:rPr lang="bg-BG" sz="2000" dirty="0">
                          <a:effectLst/>
                        </a:rPr>
                        <a:t>ВЕНЕЦ</a:t>
                      </a:r>
                      <a:endPar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14 014</a:t>
                      </a:r>
                      <a:endParaRPr lang="bg-BG" sz="20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14 036</a:t>
                      </a:r>
                      <a:endParaRPr lang="bg-BG" sz="20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a:effectLst/>
                        </a:rPr>
                        <a:t>14 105</a:t>
                      </a:r>
                      <a:endParaRPr lang="bg-BG" sz="20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r h="551298">
                <a:tc>
                  <a:txBody>
                    <a:bodyPr/>
                    <a:lstStyle/>
                    <a:p>
                      <a:pPr algn="just">
                        <a:spcAft>
                          <a:spcPts val="0"/>
                        </a:spcAft>
                      </a:pPr>
                      <a:r>
                        <a:rPr lang="bg-BG" sz="2000" dirty="0">
                          <a:effectLst/>
                        </a:rPr>
                        <a:t>ХИТРИНО</a:t>
                      </a:r>
                      <a:endPar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14 099</a:t>
                      </a:r>
                      <a:endParaRPr lang="bg-BG" sz="20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14 228</a:t>
                      </a:r>
                      <a:endParaRPr lang="bg-BG" sz="20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14 379</a:t>
                      </a:r>
                      <a:endParaRPr lang="bg-BG" sz="20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r h="630055">
                <a:tc>
                  <a:txBody>
                    <a:bodyPr/>
                    <a:lstStyle/>
                    <a:p>
                      <a:pPr algn="just">
                        <a:spcAft>
                          <a:spcPts val="0"/>
                        </a:spcAft>
                      </a:pPr>
                      <a:r>
                        <a:rPr lang="bg-BG" sz="2000" dirty="0">
                          <a:effectLst/>
                        </a:rPr>
                        <a:t>ШУМЕН</a:t>
                      </a:r>
                      <a:endPar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a:effectLst/>
                        </a:rPr>
                        <a:t>108 516</a:t>
                      </a:r>
                      <a:endParaRPr lang="bg-BG" sz="20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107 799</a:t>
                      </a:r>
                      <a:endParaRPr lang="bg-BG" sz="20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107 079</a:t>
                      </a:r>
                      <a:endParaRPr lang="bg-BG" sz="20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r h="453192">
                <a:tc>
                  <a:txBody>
                    <a:bodyPr/>
                    <a:lstStyle/>
                    <a:p>
                      <a:pPr algn="just">
                        <a:spcAft>
                          <a:spcPts val="0"/>
                        </a:spcAft>
                      </a:pPr>
                      <a:r>
                        <a:rPr lang="bg-BG" sz="2000" dirty="0">
                          <a:effectLst/>
                        </a:rPr>
                        <a:t>Общо</a:t>
                      </a:r>
                      <a:endPar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136 629</a:t>
                      </a:r>
                      <a:endParaRPr lang="bg-BG" sz="2000" b="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136 063</a:t>
                      </a:r>
                      <a:endParaRPr lang="bg-BG" sz="2000" b="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pPr>
                      <a:r>
                        <a:rPr lang="bg-BG" sz="2000" dirty="0">
                          <a:effectLst/>
                        </a:rPr>
                        <a:t>135 563</a:t>
                      </a:r>
                      <a:endParaRPr lang="bg-BG" sz="2000" b="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bl>
          </a:graphicData>
        </a:graphic>
      </p:graphicFrame>
      <p:sp>
        <p:nvSpPr>
          <p:cNvPr id="3" name="Title 2"/>
          <p:cNvSpPr>
            <a:spLocks noGrp="1"/>
          </p:cNvSpPr>
          <p:nvPr>
            <p:ph type="title"/>
          </p:nvPr>
        </p:nvSpPr>
        <p:spPr/>
        <p:txBody>
          <a:bodyPr>
            <a:normAutofit/>
          </a:bodyPr>
          <a:lstStyle/>
          <a:p>
            <a:pPr algn="ctr"/>
            <a:r>
              <a:rPr lang="bg-BG" sz="3000" b="0" dirty="0" smtClean="0">
                <a:latin typeface="Tahoma" panose="020B0604030504040204" pitchFamily="34" charset="0"/>
                <a:ea typeface="Tahoma" panose="020B0604030504040204" pitchFamily="34" charset="0"/>
                <a:cs typeface="Tahoma" panose="020B0604030504040204" pitchFamily="34" charset="0"/>
              </a:rPr>
              <a:t>СРАВНИТЕЛНА ТАБЛИЦА ОТНОСНО РЕГИСТРИРАНИТЕ ЛИЦА</a:t>
            </a:r>
            <a:endParaRPr lang="bg-BG" sz="3000" b="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7246835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301006"/>
          </a:xfrm>
        </p:spPr>
        <p:txBody>
          <a:bodyPr>
            <a:noAutofit/>
          </a:bodyPr>
          <a:lstStyle/>
          <a:p>
            <a:pPr algn="ctr"/>
            <a:r>
              <a:rPr lang="bg-BG" sz="3000" dirty="0" smtClean="0">
                <a:latin typeface="Tahoma" panose="020B0604030504040204" pitchFamily="34" charset="0"/>
                <a:ea typeface="Tahoma" panose="020B0604030504040204" pitchFamily="34" charset="0"/>
                <a:cs typeface="Tahoma" panose="020B0604030504040204" pitchFamily="34" charset="0"/>
              </a:rPr>
              <a:t>РАЙОННИ СЪДИИ, ДЪРЖАВНИ СЪДЕБНИ ИЗПЪЛНИТЕЛИ, СЪДИИ ПО ВПИСВАНИЯТА</a:t>
            </a:r>
            <a:endParaRPr lang="bg-BG" sz="30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431540" y="1628800"/>
            <a:ext cx="8280920" cy="4493538"/>
          </a:xfrm>
          <a:prstGeom prst="rect">
            <a:avLst/>
          </a:prstGeom>
        </p:spPr>
        <p:txBody>
          <a:bodyPr wrap="square">
            <a:spAutoFit/>
          </a:bodyPr>
          <a:lstStyle/>
          <a:p>
            <a:pPr algn="just"/>
            <a:r>
              <a:rPr lang="bg-BG" sz="2200" dirty="0" smtClean="0">
                <a:latin typeface="Tahoma" panose="020B0604030504040204" pitchFamily="34" charset="0"/>
                <a:ea typeface="Tahoma" panose="020B0604030504040204" pitchFamily="34" charset="0"/>
                <a:cs typeface="Tahoma" panose="020B0604030504040204" pitchFamily="34" charset="0"/>
              </a:rPr>
              <a:t>	През </a:t>
            </a:r>
            <a:r>
              <a:rPr lang="bg-BG" sz="2200" dirty="0">
                <a:latin typeface="Tahoma" panose="020B0604030504040204" pitchFamily="34" charset="0"/>
                <a:ea typeface="Tahoma" panose="020B0604030504040204" pitchFamily="34" charset="0"/>
                <a:cs typeface="Tahoma" panose="020B0604030504040204" pitchFamily="34" charset="0"/>
              </a:rPr>
              <a:t>отчетната </a:t>
            </a:r>
            <a:r>
              <a:rPr lang="bg-BG" sz="2200" dirty="0" smtClean="0">
                <a:latin typeface="Tahoma" panose="020B0604030504040204" pitchFamily="34" charset="0"/>
                <a:ea typeface="Tahoma" panose="020B0604030504040204" pitchFamily="34" charset="0"/>
                <a:cs typeface="Tahoma" panose="020B0604030504040204" pitchFamily="34" charset="0"/>
              </a:rPr>
              <a:t>2024г</a:t>
            </a:r>
            <a:r>
              <a:rPr lang="bg-BG" sz="2200" dirty="0">
                <a:latin typeface="Tahoma" panose="020B0604030504040204" pitchFamily="34" charset="0"/>
                <a:ea typeface="Tahoma" panose="020B0604030504040204" pitchFamily="34" charset="0"/>
                <a:cs typeface="Tahoma" panose="020B0604030504040204" pitchFamily="34" charset="0"/>
              </a:rPr>
              <a:t>. утвърденият щат в Районен съд Шумен остава не променен в сравнение с предходната година: </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Районни </a:t>
            </a:r>
            <a:r>
              <a:rPr lang="bg-BG" sz="2200" dirty="0">
                <a:latin typeface="Tahoma" panose="020B0604030504040204" pitchFamily="34" charset="0"/>
                <a:ea typeface="Tahoma" panose="020B0604030504040204" pitchFamily="34" charset="0"/>
                <a:cs typeface="Tahoma" panose="020B0604030504040204" pitchFamily="34" charset="0"/>
              </a:rPr>
              <a:t>съдии - 14 броя (в това число, административен ръководител-председател, един заместник на административния ръководител и 12 районни съдии), </a:t>
            </a:r>
            <a:r>
              <a:rPr lang="bg-BG" sz="2200" dirty="0" err="1">
                <a:latin typeface="Tahoma" panose="020B0604030504040204" pitchFamily="34" charset="0"/>
                <a:ea typeface="Tahoma" panose="020B0604030504040204" pitchFamily="34" charset="0"/>
                <a:cs typeface="Tahoma" panose="020B0604030504040204" pitchFamily="34" charset="0"/>
              </a:rPr>
              <a:t>съдии</a:t>
            </a:r>
            <a:r>
              <a:rPr lang="bg-BG" sz="2200" dirty="0">
                <a:latin typeface="Tahoma" panose="020B0604030504040204" pitchFamily="34" charset="0"/>
                <a:ea typeface="Tahoma" panose="020B0604030504040204" pitchFamily="34" charset="0"/>
                <a:cs typeface="Tahoma" panose="020B0604030504040204" pitchFamily="34" charset="0"/>
              </a:rPr>
              <a:t> по вписванията </a:t>
            </a:r>
            <a:r>
              <a:rPr lang="bg-BG" sz="2200" dirty="0" smtClean="0">
                <a:latin typeface="Tahoma" panose="020B0604030504040204" pitchFamily="34" charset="0"/>
                <a:ea typeface="Tahoma" panose="020B0604030504040204" pitchFamily="34" charset="0"/>
                <a:cs typeface="Tahoma" panose="020B0604030504040204" pitchFamily="34" charset="0"/>
              </a:rPr>
              <a:t>– 2 броя</a:t>
            </a:r>
            <a:r>
              <a:rPr lang="bg-BG" sz="2200" dirty="0">
                <a:latin typeface="Tahoma" panose="020B0604030504040204" pitchFamily="34" charset="0"/>
                <a:ea typeface="Tahoma" panose="020B0604030504040204" pitchFamily="34" charset="0"/>
                <a:cs typeface="Tahoma" panose="020B0604030504040204" pitchFamily="34" charset="0"/>
              </a:rPr>
              <a:t>, държавни съдебни-изпълнители - 3 броя. Към </a:t>
            </a:r>
            <a:r>
              <a:rPr lang="bg-BG" sz="2200" dirty="0" smtClean="0">
                <a:latin typeface="Tahoma" panose="020B0604030504040204" pitchFamily="34" charset="0"/>
                <a:ea typeface="Tahoma" panose="020B0604030504040204" pitchFamily="34" charset="0"/>
                <a:cs typeface="Tahoma" panose="020B0604030504040204" pitchFamily="34" charset="0"/>
              </a:rPr>
              <a:t>31.12.2024г</a:t>
            </a:r>
            <a:r>
              <a:rPr lang="bg-BG" sz="2200" dirty="0">
                <a:latin typeface="Tahoma" panose="020B0604030504040204" pitchFamily="34" charset="0"/>
                <a:ea typeface="Tahoma" panose="020B0604030504040204" pitchFamily="34" charset="0"/>
                <a:cs typeface="Tahoma" panose="020B0604030504040204" pitchFamily="34" charset="0"/>
              </a:rPr>
              <a:t>. в Районен съд Шумен няма незаети щатни бройки. </a:t>
            </a:r>
            <a:endParaRPr lang="bg-BG" sz="22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200" dirty="0">
                <a:latin typeface="Tahoma" panose="020B0604030504040204" pitchFamily="34" charset="0"/>
                <a:ea typeface="Tahoma" panose="020B0604030504040204" pitchFamily="34" charset="0"/>
                <a:cs typeface="Tahoma" panose="020B0604030504040204" pitchFamily="34" charset="0"/>
              </a:rPr>
              <a:t>	</a:t>
            </a:r>
            <a:r>
              <a:rPr lang="bg-BG" sz="2200" dirty="0" smtClean="0">
                <a:latin typeface="Tahoma" panose="020B0604030504040204" pitchFamily="34" charset="0"/>
                <a:ea typeface="Tahoma" panose="020B0604030504040204" pitchFamily="34" charset="0"/>
                <a:cs typeface="Tahoma" panose="020B0604030504040204" pitchFamily="34" charset="0"/>
              </a:rPr>
              <a:t>През </a:t>
            </a:r>
            <a:r>
              <a:rPr lang="bg-BG" sz="2200" dirty="0">
                <a:latin typeface="Tahoma" panose="020B0604030504040204" pitchFamily="34" charset="0"/>
                <a:ea typeface="Tahoma" panose="020B0604030504040204" pitchFamily="34" charset="0"/>
                <a:cs typeface="Tahoma" panose="020B0604030504040204" pitchFamily="34" charset="0"/>
              </a:rPr>
              <a:t>цялата </a:t>
            </a:r>
            <a:r>
              <a:rPr lang="bg-BG" sz="2200" dirty="0" smtClean="0">
                <a:latin typeface="Tahoma" panose="020B0604030504040204" pitchFamily="34" charset="0"/>
                <a:ea typeface="Tahoma" panose="020B0604030504040204" pitchFamily="34" charset="0"/>
                <a:cs typeface="Tahoma" panose="020B0604030504040204" pitchFamily="34" charset="0"/>
              </a:rPr>
              <a:t>2024г</a:t>
            </a:r>
            <a:r>
              <a:rPr lang="bg-BG" sz="2200" dirty="0">
                <a:latin typeface="Tahoma" panose="020B0604030504040204" pitchFamily="34" charset="0"/>
                <a:ea typeface="Tahoma" panose="020B0604030504040204" pitchFamily="34" charset="0"/>
                <a:cs typeface="Tahoma" panose="020B0604030504040204" pitchFamily="34" charset="0"/>
              </a:rPr>
              <a:t>. съдия Теодора </a:t>
            </a:r>
            <a:r>
              <a:rPr lang="bg-BG" sz="2200" dirty="0" err="1">
                <a:latin typeface="Tahoma" panose="020B0604030504040204" pitchFamily="34" charset="0"/>
                <a:ea typeface="Tahoma" panose="020B0604030504040204" pitchFamily="34" charset="0"/>
                <a:cs typeface="Tahoma" panose="020B0604030504040204" pitchFamily="34" charset="0"/>
              </a:rPr>
              <a:t>Момова</a:t>
            </a:r>
            <a:r>
              <a:rPr lang="bg-BG" sz="2200" dirty="0">
                <a:latin typeface="Tahoma" panose="020B0604030504040204" pitchFamily="34" charset="0"/>
                <a:ea typeface="Tahoma" panose="020B0604030504040204" pitchFamily="34" charset="0"/>
                <a:cs typeface="Tahoma" panose="020B0604030504040204" pitchFamily="34" charset="0"/>
              </a:rPr>
              <a:t> е командирована, считано от </a:t>
            </a:r>
            <a:r>
              <a:rPr lang="bg-BG" sz="2200" dirty="0" smtClean="0">
                <a:latin typeface="Tahoma" panose="020B0604030504040204" pitchFamily="34" charset="0"/>
                <a:ea typeface="Tahoma" panose="020B0604030504040204" pitchFamily="34" charset="0"/>
                <a:cs typeface="Tahoma" panose="020B0604030504040204" pitchFamily="34" charset="0"/>
              </a:rPr>
              <a:t>01.12.2023г</a:t>
            </a:r>
            <a:r>
              <a:rPr lang="bg-BG" sz="2200" dirty="0">
                <a:latin typeface="Tahoma" panose="020B0604030504040204" pitchFamily="34" charset="0"/>
                <a:ea typeface="Tahoma" panose="020B0604030504040204" pitchFamily="34" charset="0"/>
                <a:cs typeface="Tahoma" panose="020B0604030504040204" pitchFamily="34" charset="0"/>
              </a:rPr>
              <a:t>. в Окръжен съд Шумен, на основание Заповед № </a:t>
            </a:r>
            <a:r>
              <a:rPr lang="bg-BG" sz="2200" dirty="0" smtClean="0">
                <a:latin typeface="Tahoma" panose="020B0604030504040204" pitchFamily="34" charset="0"/>
                <a:ea typeface="Tahoma" panose="020B0604030504040204" pitchFamily="34" charset="0"/>
                <a:cs typeface="Tahoma" panose="020B0604030504040204" pitchFamily="34" charset="0"/>
              </a:rPr>
              <a:t>РД-0747/25.10.2023г</a:t>
            </a:r>
            <a:r>
              <a:rPr lang="bg-BG" sz="2200" dirty="0">
                <a:latin typeface="Tahoma" panose="020B0604030504040204" pitchFamily="34" charset="0"/>
                <a:ea typeface="Tahoma" panose="020B0604030504040204" pitchFamily="34" charset="0"/>
                <a:cs typeface="Tahoma" panose="020B0604030504040204" pitchFamily="34" charset="0"/>
              </a:rPr>
              <a:t>. на административния ръководител на АС Варна.</a:t>
            </a:r>
          </a:p>
        </p:txBody>
      </p:sp>
    </p:spTree>
    <p:extLst>
      <p:ext uri="{BB962C8B-B14F-4D97-AF65-F5344CB8AC3E}">
        <p14:creationId xmlns:p14="http://schemas.microsoft.com/office/powerpoint/2010/main" val="3321426323"/>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04664"/>
            <a:ext cx="8640960" cy="5663089"/>
          </a:xfrm>
          <a:prstGeom prst="rect">
            <a:avLst/>
          </a:prstGeom>
        </p:spPr>
        <p:txBody>
          <a:bodyPr wrap="square">
            <a:spAutoFit/>
          </a:bodyPr>
          <a:lstStyle/>
          <a:p>
            <a:pPr algn="just"/>
            <a:r>
              <a:rPr lang="bg-BG" sz="2200" dirty="0" smtClean="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Към 31.12.2024 г</a:t>
            </a:r>
            <a:r>
              <a:rPr lang="bg-BG" sz="2000" dirty="0">
                <a:latin typeface="Tahoma" panose="020B0604030504040204" pitchFamily="34" charset="0"/>
                <a:ea typeface="Tahoma" panose="020B0604030504040204" pitchFamily="34" charset="0"/>
                <a:cs typeface="Tahoma" panose="020B0604030504040204" pitchFamily="34" charset="0"/>
              </a:rPr>
              <a:t>. разпределението на районните съдии в отделенията е:</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Гражданско </a:t>
            </a:r>
            <a:r>
              <a:rPr lang="bg-BG" sz="2000" b="1" dirty="0">
                <a:latin typeface="Tahoma" panose="020B0604030504040204" pitchFamily="34" charset="0"/>
                <a:ea typeface="Tahoma" panose="020B0604030504040204" pitchFamily="34" charset="0"/>
                <a:cs typeface="Tahoma" panose="020B0604030504040204" pitchFamily="34" charset="0"/>
              </a:rPr>
              <a:t>отделение</a:t>
            </a:r>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err="1">
                <a:latin typeface="Tahoma" panose="020B0604030504040204" pitchFamily="34" charset="0"/>
                <a:ea typeface="Tahoma" panose="020B0604030504040204" pitchFamily="34" charset="0"/>
                <a:cs typeface="Tahoma" panose="020B0604030504040204" pitchFamily="34" charset="0"/>
              </a:rPr>
              <a:t>Петина</a:t>
            </a:r>
            <a:r>
              <a:rPr lang="bg-BG" sz="2000" dirty="0">
                <a:latin typeface="Tahoma" panose="020B0604030504040204" pitchFamily="34" charset="0"/>
                <a:ea typeface="Tahoma" panose="020B0604030504040204" pitchFamily="34" charset="0"/>
                <a:cs typeface="Tahoma" panose="020B0604030504040204" pitchFamily="34" charset="0"/>
              </a:rPr>
              <a:t> Николова; Людмила Григорова-Митева; Зара Иванова;  Димитър Димитров;  Жанет Марчева;  Надежда Кирилова; Калин </a:t>
            </a:r>
            <a:r>
              <a:rPr lang="bg-BG" sz="2000" dirty="0" err="1">
                <a:latin typeface="Tahoma" panose="020B0604030504040204" pitchFamily="34" charset="0"/>
                <a:ea typeface="Tahoma" panose="020B0604030504040204" pitchFamily="34" charset="0"/>
                <a:cs typeface="Tahoma" panose="020B0604030504040204" pitchFamily="34" charset="0"/>
              </a:rPr>
              <a:t>Колешански</a:t>
            </a:r>
            <a:r>
              <a:rPr lang="bg-BG" sz="2000" dirty="0">
                <a:latin typeface="Tahoma" panose="020B0604030504040204" pitchFamily="34" charset="0"/>
                <a:ea typeface="Tahoma" panose="020B0604030504040204" pitchFamily="34" charset="0"/>
                <a:cs typeface="Tahoma" panose="020B0604030504040204" pitchFamily="34" charset="0"/>
              </a:rPr>
              <a:t>; Мирослав Марков.</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Наказателно </a:t>
            </a:r>
            <a:r>
              <a:rPr lang="bg-BG" sz="2000" b="1" dirty="0">
                <a:latin typeface="Tahoma" panose="020B0604030504040204" pitchFamily="34" charset="0"/>
                <a:ea typeface="Tahoma" panose="020B0604030504040204" pitchFamily="34" charset="0"/>
                <a:cs typeface="Tahoma" panose="020B0604030504040204" pitchFamily="34" charset="0"/>
              </a:rPr>
              <a:t>отделение</a:t>
            </a:r>
            <a:r>
              <a:rPr lang="bg-BG" sz="2000" dirty="0">
                <a:latin typeface="Tahoma" panose="020B0604030504040204" pitchFamily="34" charset="0"/>
                <a:ea typeface="Tahoma" panose="020B0604030504040204" pitchFamily="34" charset="0"/>
                <a:cs typeface="Tahoma" panose="020B0604030504040204" pitchFamily="34" charset="0"/>
              </a:rPr>
              <a:t>: Емилиян Ангелов; Диана Георгиева;  Валентина Тонева; </a:t>
            </a:r>
            <a:r>
              <a:rPr lang="bg-BG" sz="2000" dirty="0" err="1">
                <a:latin typeface="Tahoma" panose="020B0604030504040204" pitchFamily="34" charset="0"/>
                <a:ea typeface="Tahoma" panose="020B0604030504040204" pitchFamily="34" charset="0"/>
                <a:cs typeface="Tahoma" panose="020B0604030504040204" pitchFamily="34" charset="0"/>
              </a:rPr>
              <a:t>Ростислава</a:t>
            </a:r>
            <a:r>
              <a:rPr lang="bg-BG" sz="2000" dirty="0">
                <a:latin typeface="Tahoma" panose="020B0604030504040204" pitchFamily="34" charset="0"/>
                <a:ea typeface="Tahoma" panose="020B0604030504040204" pitchFamily="34" charset="0"/>
                <a:cs typeface="Tahoma" panose="020B0604030504040204" pitchFamily="34" charset="0"/>
              </a:rPr>
              <a:t> Георгиева; Пламена Недялкова.</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Районните </a:t>
            </a:r>
            <a:r>
              <a:rPr lang="bg-BG" sz="2000" dirty="0">
                <a:latin typeface="Tahoma" panose="020B0604030504040204" pitchFamily="34" charset="0"/>
                <a:ea typeface="Tahoma" panose="020B0604030504040204" pitchFamily="34" charset="0"/>
                <a:cs typeface="Tahoma" panose="020B0604030504040204" pitchFamily="34" charset="0"/>
              </a:rPr>
              <a:t>съдии работят на 100% натовареност към съответната материя в отделенията. Натовареността на председателя е 70%, съобразно определените състави и групи граждански дела и 100%, съобразно графика за дежурства, а на заместник председателя е 90%, съобразно определените състави и групи граждански дела и 100%, съобразно графика за дежурства.</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Административният </a:t>
            </a:r>
            <a:r>
              <a:rPr lang="bg-BG" sz="2000" dirty="0">
                <a:latin typeface="Tahoma" panose="020B0604030504040204" pitchFamily="34" charset="0"/>
                <a:ea typeface="Tahoma" panose="020B0604030504040204" pitchFamily="34" charset="0"/>
                <a:cs typeface="Tahoma" panose="020B0604030504040204" pitchFamily="34" charset="0"/>
              </a:rPr>
              <a:t>ръководител – председател </a:t>
            </a:r>
            <a:r>
              <a:rPr lang="en-US" sz="2000" dirty="0">
                <a:latin typeface="Tahoma" panose="020B0604030504040204" pitchFamily="34" charset="0"/>
                <a:ea typeface="Tahoma" panose="020B0604030504040204" pitchFamily="34" charset="0"/>
                <a:cs typeface="Tahoma" panose="020B0604030504040204" pitchFamily="34" charset="0"/>
              </a:rPr>
              <a:t>e</a:t>
            </a:r>
            <a:r>
              <a:rPr lang="bg-BG" sz="2000" dirty="0">
                <a:latin typeface="Tahoma" panose="020B0604030504040204" pitchFamily="34" charset="0"/>
                <a:ea typeface="Tahoma" panose="020B0604030504040204" pitchFamily="34" charset="0"/>
                <a:cs typeface="Tahoma" panose="020B0604030504040204" pitchFamily="34" charset="0"/>
              </a:rPr>
              <a:t> ръководител на наказателно отделение в Районен съд Шумен, а заместник административния ръководител – заместник председател е ръководител на гражданското отделение.</a:t>
            </a:r>
          </a:p>
        </p:txBody>
      </p:sp>
    </p:spTree>
    <p:extLst>
      <p:ext uri="{BB962C8B-B14F-4D97-AF65-F5344CB8AC3E}">
        <p14:creationId xmlns:p14="http://schemas.microsoft.com/office/powerpoint/2010/main" val="34633123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СЪДЕБНИ СЛУЖИТЕЛИ</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15516" y="1124744"/>
            <a:ext cx="8712968" cy="5016758"/>
          </a:xfrm>
          <a:prstGeom prst="rect">
            <a:avLst/>
          </a:prstGeom>
        </p:spPr>
        <p:txBody>
          <a:bodyPr wrap="square">
            <a:spAutoFit/>
          </a:bodyPr>
          <a:lstStyle/>
          <a:p>
            <a:pPr algn="just"/>
            <a:r>
              <a:rPr lang="bg-BG" sz="2000" dirty="0" smtClean="0">
                <a:latin typeface="Tahoma" panose="020B0604030504040204" pitchFamily="34" charset="0"/>
                <a:ea typeface="Tahoma" panose="020B0604030504040204" pitchFamily="34" charset="0"/>
                <a:cs typeface="Tahoma" panose="020B0604030504040204" pitchFamily="34" charset="0"/>
              </a:rPr>
              <a:t>	Администрацията </a:t>
            </a:r>
            <a:r>
              <a:rPr lang="bg-BG" sz="2000" dirty="0">
                <a:latin typeface="Tahoma" panose="020B0604030504040204" pitchFamily="34" charset="0"/>
                <a:ea typeface="Tahoma" panose="020B0604030504040204" pitchFamily="34" charset="0"/>
                <a:cs typeface="Tahoma" panose="020B0604030504040204" pitchFamily="34" charset="0"/>
              </a:rPr>
              <a:t>на Районен съд – гр.Шумен, към 01.</a:t>
            </a:r>
            <a:r>
              <a:rPr lang="bg-BG" sz="2000" dirty="0" err="1">
                <a:latin typeface="Tahoma" panose="020B0604030504040204" pitchFamily="34" charset="0"/>
                <a:ea typeface="Tahoma" panose="020B0604030504040204" pitchFamily="34" charset="0"/>
                <a:cs typeface="Tahoma" panose="020B0604030504040204" pitchFamily="34" charset="0"/>
              </a:rPr>
              <a:t>01</a:t>
            </a:r>
            <a:r>
              <a:rPr lang="bg-BG" sz="2000" dirty="0">
                <a:latin typeface="Tahoma" panose="020B0604030504040204" pitchFamily="34" charset="0"/>
                <a:ea typeface="Tahoma" panose="020B0604030504040204" pitchFamily="34" charset="0"/>
                <a:cs typeface="Tahoma" panose="020B0604030504040204" pitchFamily="34" charset="0"/>
              </a:rPr>
              <a:t>.2024г. включва 44 щатни бройки, в т.ч. съдебен администратор и съдебен помощник. Съкратена е една щатна бройка, освободена от 01.</a:t>
            </a:r>
            <a:r>
              <a:rPr lang="bg-BG" sz="2000" dirty="0" err="1">
                <a:latin typeface="Tahoma" panose="020B0604030504040204" pitchFamily="34" charset="0"/>
                <a:ea typeface="Tahoma" panose="020B0604030504040204" pitchFamily="34" charset="0"/>
                <a:cs typeface="Tahoma" panose="020B0604030504040204" pitchFamily="34" charset="0"/>
              </a:rPr>
              <a:t>01</a:t>
            </a:r>
            <a:r>
              <a:rPr lang="bg-BG" sz="2000" dirty="0">
                <a:latin typeface="Tahoma" panose="020B0604030504040204" pitchFamily="34" charset="0"/>
                <a:ea typeface="Tahoma" panose="020B0604030504040204" pitchFamily="34" charset="0"/>
                <a:cs typeface="Tahoma" panose="020B0604030504040204" pitchFamily="34" charset="0"/>
              </a:rPr>
              <a:t>.2024г. за длъжността „</a:t>
            </a:r>
            <a:r>
              <a:rPr lang="bg-BG" sz="2000" dirty="0" err="1">
                <a:latin typeface="Tahoma" panose="020B0604030504040204" pitchFamily="34" charset="0"/>
                <a:ea typeface="Tahoma" panose="020B0604030504040204" pitchFamily="34" charset="0"/>
                <a:cs typeface="Tahoma" panose="020B0604030504040204" pitchFamily="34" charset="0"/>
              </a:rPr>
              <a:t>призовкар</a:t>
            </a:r>
            <a:r>
              <a:rPr lang="bg-BG" sz="2000" dirty="0">
                <a:latin typeface="Tahoma" panose="020B0604030504040204" pitchFamily="34" charset="0"/>
                <a:ea typeface="Tahoma" panose="020B0604030504040204" pitchFamily="34" charset="0"/>
                <a:cs typeface="Tahoma" panose="020B0604030504040204" pitchFamily="34" charset="0"/>
              </a:rPr>
              <a:t>“, поради пенсиониране на служителката, която я заемаше.</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Ръководните </a:t>
            </a:r>
            <a:r>
              <a:rPr lang="bg-BG" sz="2000" dirty="0">
                <a:latin typeface="Tahoma" panose="020B0604030504040204" pitchFamily="34" charset="0"/>
                <a:ea typeface="Tahoma" panose="020B0604030504040204" pitchFamily="34" charset="0"/>
                <a:cs typeface="Tahoma" panose="020B0604030504040204" pitchFamily="34" charset="0"/>
              </a:rPr>
              <a:t>длъжности се заемат от двама служители - съдебен администратор и главен счетоводител.</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В </a:t>
            </a:r>
            <a:r>
              <a:rPr lang="bg-BG" sz="2000" dirty="0">
                <a:latin typeface="Tahoma" panose="020B0604030504040204" pitchFamily="34" charset="0"/>
                <a:ea typeface="Tahoma" panose="020B0604030504040204" pitchFamily="34" charset="0"/>
                <a:cs typeface="Tahoma" panose="020B0604030504040204" pitchFamily="34" charset="0"/>
              </a:rPr>
              <a:t>специализираната администрация работят общо 35 служители, които са организирани в „Регистратура”, „Наказателно деловодство”, „Гражданско деловодство”, „Архив”, „Съдебни секретар-протоколисти”, Бюро “Съдимост”, „Връчване на призовки и съдебни книжа” и „Съдебно-изпълнителна служба”.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Общата </a:t>
            </a:r>
            <a:r>
              <a:rPr lang="bg-BG" sz="2000" dirty="0">
                <a:latin typeface="Tahoma" panose="020B0604030504040204" pitchFamily="34" charset="0"/>
                <a:ea typeface="Tahoma" panose="020B0604030504040204" pitchFamily="34" charset="0"/>
                <a:cs typeface="Tahoma" panose="020B0604030504040204" pitchFamily="34" charset="0"/>
              </a:rPr>
              <a:t>администрация се състои от трима служители: счетоводител и двама системни администратори.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Техническите </a:t>
            </a:r>
            <a:r>
              <a:rPr lang="bg-BG" sz="2000" dirty="0">
                <a:latin typeface="Tahoma" panose="020B0604030504040204" pitchFamily="34" charset="0"/>
                <a:ea typeface="Tahoma" panose="020B0604030504040204" pitchFamily="34" charset="0"/>
                <a:cs typeface="Tahoma" panose="020B0604030504040204" pitchFamily="34" charset="0"/>
              </a:rPr>
              <a:t>длъжности са общо четири, три служителки на длъжност „куриер“ и един шофьор-домакин. </a:t>
            </a:r>
          </a:p>
        </p:txBody>
      </p:sp>
    </p:spTree>
    <p:extLst>
      <p:ext uri="{BB962C8B-B14F-4D97-AF65-F5344CB8AC3E}">
        <p14:creationId xmlns:p14="http://schemas.microsoft.com/office/powerpoint/2010/main" val="1623468305"/>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34788" y="188640"/>
            <a:ext cx="8640960" cy="6524863"/>
          </a:xfrm>
          <a:prstGeom prst="rect">
            <a:avLst/>
          </a:prstGeom>
        </p:spPr>
        <p:txBody>
          <a:bodyPr wrap="square">
            <a:spAutoFit/>
          </a:bodyPr>
          <a:lstStyle/>
          <a:p>
            <a:pPr algn="just"/>
            <a:r>
              <a:rPr lang="bg-BG" sz="2200" dirty="0" smtClean="0">
                <a:latin typeface="Tahoma" panose="020B0604030504040204" pitchFamily="34" charset="0"/>
                <a:ea typeface="Tahoma" panose="020B0604030504040204" pitchFamily="34" charset="0"/>
                <a:cs typeface="Tahoma" panose="020B0604030504040204" pitchFamily="34" charset="0"/>
              </a:rPr>
              <a:t>	Професионалната </a:t>
            </a:r>
            <a:r>
              <a:rPr lang="bg-BG" sz="2200" dirty="0">
                <a:latin typeface="Tahoma" panose="020B0604030504040204" pitchFamily="34" charset="0"/>
                <a:ea typeface="Tahoma" panose="020B0604030504040204" pitchFamily="34" charset="0"/>
                <a:cs typeface="Tahoma" panose="020B0604030504040204" pitchFamily="34" charset="0"/>
              </a:rPr>
              <a:t>подготовка на служителите в съдебната администрация е много добра. Всички новоназначени служители преминават първоначално обучение. Голямата част от служителите са с дългогодишен опит в съдебната система, придобили са необходимите знания и умения, работят без затруднения, обучават и помагат на служителите с по-малък стаж и опит. </a:t>
            </a:r>
            <a:r>
              <a:rPr lang="bg-BG" sz="2200" dirty="0" smtClean="0">
                <a:latin typeface="Tahoma" panose="020B0604030504040204" pitchFamily="34" charset="0"/>
                <a:ea typeface="Tahoma" panose="020B0604030504040204" pitchFamily="34" charset="0"/>
                <a:cs typeface="Tahoma" panose="020B0604030504040204" pitchFamily="34" charset="0"/>
              </a:rPr>
              <a:t>	Служителите </a:t>
            </a:r>
            <a:r>
              <a:rPr lang="bg-BG" sz="2200" dirty="0">
                <a:latin typeface="Tahoma" panose="020B0604030504040204" pitchFamily="34" charset="0"/>
                <a:ea typeface="Tahoma" panose="020B0604030504040204" pitchFamily="34" charset="0"/>
                <a:cs typeface="Tahoma" panose="020B0604030504040204" pitchFamily="34" charset="0"/>
              </a:rPr>
              <a:t>изпълняват добросъвестно трудовите си задължения. Пропуските, констатирани в работата на съдебните служители се отстраняват своевременно. Налице е спазване на трудовата дисциплина. </a:t>
            </a:r>
            <a:r>
              <a:rPr lang="bg-BG" sz="2200" dirty="0" smtClean="0">
                <a:latin typeface="Tahoma" panose="020B0604030504040204" pitchFamily="34" charset="0"/>
                <a:ea typeface="Tahoma" panose="020B0604030504040204" pitchFamily="34" charset="0"/>
                <a:cs typeface="Tahoma" panose="020B0604030504040204" pitchFamily="34" charset="0"/>
              </a:rPr>
              <a:t>	</a:t>
            </a:r>
          </a:p>
          <a:p>
            <a:pPr algn="just"/>
            <a:r>
              <a:rPr lang="bg-BG" sz="2200" dirty="0">
                <a:latin typeface="Tahoma" panose="020B0604030504040204" pitchFamily="34" charset="0"/>
                <a:ea typeface="Tahoma" panose="020B0604030504040204" pitchFamily="34" charset="0"/>
                <a:cs typeface="Tahoma" panose="020B0604030504040204" pitchFamily="34" charset="0"/>
              </a:rPr>
              <a:t>	</a:t>
            </a:r>
            <a:r>
              <a:rPr lang="bg-BG" sz="2200" dirty="0" smtClean="0">
                <a:latin typeface="Tahoma" panose="020B0604030504040204" pitchFamily="34" charset="0"/>
                <a:ea typeface="Tahoma" panose="020B0604030504040204" pitchFamily="34" charset="0"/>
                <a:cs typeface="Tahoma" panose="020B0604030504040204" pitchFamily="34" charset="0"/>
              </a:rPr>
              <a:t>Няма </a:t>
            </a:r>
            <a:r>
              <a:rPr lang="bg-BG" sz="2200" dirty="0">
                <a:latin typeface="Tahoma" panose="020B0604030504040204" pitchFamily="34" charset="0"/>
                <a:ea typeface="Tahoma" panose="020B0604030504040204" pitchFamily="34" charset="0"/>
                <a:cs typeface="Tahoma" panose="020B0604030504040204" pitchFamily="34" charset="0"/>
              </a:rPr>
              <a:t>регистрирани оплаквания от страна на граждани и адвокати за нетолерантно отношение към тях от страна на служители на съда. Въведеното непрекъснато работно време в канцелариите работещи с граждани се спазва. </a:t>
            </a:r>
            <a:endParaRPr lang="bg-BG" sz="22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200" dirty="0">
                <a:latin typeface="Tahoma" panose="020B0604030504040204" pitchFamily="34" charset="0"/>
                <a:ea typeface="Tahoma" panose="020B0604030504040204" pitchFamily="34" charset="0"/>
                <a:cs typeface="Tahoma" panose="020B0604030504040204" pitchFamily="34" charset="0"/>
              </a:rPr>
              <a:t>	</a:t>
            </a:r>
            <a:r>
              <a:rPr lang="bg-BG" sz="2200" dirty="0" smtClean="0">
                <a:latin typeface="Tahoma" panose="020B0604030504040204" pitchFamily="34" charset="0"/>
                <a:ea typeface="Tahoma" panose="020B0604030504040204" pitchFamily="34" charset="0"/>
                <a:cs typeface="Tahoma" panose="020B0604030504040204" pitchFamily="34" charset="0"/>
              </a:rPr>
              <a:t>По </a:t>
            </a:r>
            <a:r>
              <a:rPr lang="bg-BG" sz="2200" dirty="0">
                <a:latin typeface="Tahoma" panose="020B0604030504040204" pitchFamily="34" charset="0"/>
                <a:ea typeface="Tahoma" panose="020B0604030504040204" pitchFamily="34" charset="0"/>
                <a:cs typeface="Tahoma" panose="020B0604030504040204" pitchFamily="34" charset="0"/>
              </a:rPr>
              <a:t>отношение на трудовата дисциплина, административният ръководител на съда е предприел необходимите мерки за предотвратяване на всякакви негативни прояви.  През годината има наложено  дисциплинарно наказание на един служител. </a:t>
            </a:r>
          </a:p>
        </p:txBody>
      </p:sp>
    </p:spTree>
    <p:extLst>
      <p:ext uri="{BB962C8B-B14F-4D97-AF65-F5344CB8AC3E}">
        <p14:creationId xmlns:p14="http://schemas.microsoft.com/office/powerpoint/2010/main" val="174903261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66568"/>
            <a:ext cx="8784976" cy="6186309"/>
          </a:xfrm>
          <a:prstGeom prst="rect">
            <a:avLst/>
          </a:prstGeom>
        </p:spPr>
        <p:txBody>
          <a:bodyPr wrap="square">
            <a:spAutoFit/>
          </a:bodyPr>
          <a:lstStyle/>
          <a:p>
            <a:pPr algn="just"/>
            <a:r>
              <a:rPr lang="bg-BG" sz="2200" dirty="0" smtClean="0">
                <a:latin typeface="Tahoma" panose="020B0604030504040204" pitchFamily="34" charset="0"/>
                <a:ea typeface="Tahoma" panose="020B0604030504040204" pitchFamily="34" charset="0"/>
                <a:cs typeface="Tahoma" panose="020B0604030504040204" pitchFamily="34" charset="0"/>
              </a:rPr>
              <a:t>	През 2024г. съдебните </a:t>
            </a:r>
            <a:r>
              <a:rPr lang="bg-BG" sz="2200" dirty="0">
                <a:latin typeface="Tahoma" panose="020B0604030504040204" pitchFamily="34" charset="0"/>
                <a:ea typeface="Tahoma" panose="020B0604030504040204" pitchFamily="34" charset="0"/>
                <a:cs typeface="Tahoma" panose="020B0604030504040204" pitchFamily="34" charset="0"/>
              </a:rPr>
              <a:t>служители имаха възможност да вземат участие в организираните присъствени и онлайн обучения. Включиха се  активно и в двете възможни форми на обучение. </a:t>
            </a:r>
            <a:r>
              <a:rPr lang="bg-BG" sz="2200" dirty="0" smtClean="0">
                <a:latin typeface="Tahoma" panose="020B0604030504040204" pitchFamily="34" charset="0"/>
                <a:ea typeface="Tahoma" panose="020B0604030504040204" pitchFamily="34" charset="0"/>
                <a:cs typeface="Tahoma" panose="020B0604030504040204" pitchFamily="34" charset="0"/>
              </a:rPr>
              <a:t>Едно </a:t>
            </a:r>
            <a:r>
              <a:rPr lang="bg-BG" sz="2200" dirty="0">
                <a:latin typeface="Tahoma" panose="020B0604030504040204" pitchFamily="34" charset="0"/>
                <a:ea typeface="Tahoma" panose="020B0604030504040204" pitchFamily="34" charset="0"/>
                <a:cs typeface="Tahoma" panose="020B0604030504040204" pitchFamily="34" charset="0"/>
              </a:rPr>
              <a:t>от регионалните обучения беше организирано и проведено от служители на Районен съд Шумен.</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През </a:t>
            </a:r>
            <a:r>
              <a:rPr lang="bg-BG" sz="2200" dirty="0">
                <a:latin typeface="Tahoma" panose="020B0604030504040204" pitchFamily="34" charset="0"/>
                <a:ea typeface="Tahoma" panose="020B0604030504040204" pitchFamily="34" charset="0"/>
                <a:cs typeface="Tahoma" panose="020B0604030504040204" pitchFamily="34" charset="0"/>
              </a:rPr>
              <a:t>2024г. всички служители бяха атестирани, съгласно изискванията на </a:t>
            </a:r>
            <a:r>
              <a:rPr lang="bg-BG" sz="2200" dirty="0" smtClean="0">
                <a:latin typeface="Tahoma" panose="020B0604030504040204" pitchFamily="34" charset="0"/>
                <a:ea typeface="Tahoma" panose="020B0604030504040204" pitchFamily="34" charset="0"/>
                <a:cs typeface="Tahoma" panose="020B0604030504040204" pitchFamily="34" charset="0"/>
              </a:rPr>
              <a:t>ПАС, </a:t>
            </a:r>
            <a:r>
              <a:rPr lang="bg-BG" sz="2200" dirty="0">
                <a:latin typeface="Tahoma" panose="020B0604030504040204" pitchFamily="34" charset="0"/>
                <a:ea typeface="Tahoma" panose="020B0604030504040204" pitchFamily="34" charset="0"/>
                <a:cs typeface="Tahoma" panose="020B0604030504040204" pitchFamily="34" charset="0"/>
              </a:rPr>
              <a:t>оценяването им беше извършено от комисия, назначена със заповед на административния  ръководител – председател на съда. В резултат на постигнатите високи резултати и оценки от атестирането, комисията е направила предложение седем служители да бъдат повишени в ранг.</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По </a:t>
            </a:r>
            <a:r>
              <a:rPr lang="bg-BG" sz="2200" dirty="0">
                <a:latin typeface="Tahoma" panose="020B0604030504040204" pitchFamily="34" charset="0"/>
                <a:ea typeface="Tahoma" panose="020B0604030504040204" pitchFamily="34" charset="0"/>
                <a:cs typeface="Tahoma" panose="020B0604030504040204" pitchFamily="34" charset="0"/>
              </a:rPr>
              <a:t>отношение на съдебната администрация, следва да се отбележи, че е постигнато максимално оптимизиране на работата, като голяма част от служителите съвместяват задължения, възложени им от </a:t>
            </a:r>
            <a:r>
              <a:rPr lang="bg-BG" sz="2200" dirty="0" err="1" smtClean="0">
                <a:latin typeface="Tahoma" panose="020B0604030504040204" pitchFamily="34" charset="0"/>
                <a:ea typeface="Tahoma" panose="020B0604030504040204" pitchFamily="34" charset="0"/>
                <a:cs typeface="Tahoma" panose="020B0604030504040204" pitchFamily="34" charset="0"/>
              </a:rPr>
              <a:t>адм</a:t>
            </a:r>
            <a:r>
              <a:rPr lang="bg-BG" sz="2200" dirty="0" smtClean="0">
                <a:latin typeface="Tahoma" panose="020B0604030504040204" pitchFamily="34" charset="0"/>
                <a:ea typeface="Tahoma" panose="020B0604030504040204" pitchFamily="34" charset="0"/>
                <a:cs typeface="Tahoma" panose="020B0604030504040204" pitchFamily="34" charset="0"/>
              </a:rPr>
              <a:t>. ръководител</a:t>
            </a:r>
            <a:r>
              <a:rPr lang="bg-BG" sz="2200" dirty="0">
                <a:latin typeface="Tahoma" panose="020B0604030504040204" pitchFamily="34" charset="0"/>
                <a:ea typeface="Tahoma" panose="020B0604030504040204" pitchFamily="34" charset="0"/>
                <a:cs typeface="Tahoma" panose="020B0604030504040204" pitchFamily="34" charset="0"/>
              </a:rPr>
              <a:t>. Ежегодно се работи в насока за повишаване квалификацията, качеството на работа на съдебната администрация.</a:t>
            </a:r>
          </a:p>
        </p:txBody>
      </p:sp>
    </p:spTree>
    <p:extLst>
      <p:ext uri="{BB962C8B-B14F-4D97-AF65-F5344CB8AC3E}">
        <p14:creationId xmlns:p14="http://schemas.microsoft.com/office/powerpoint/2010/main" val="5642239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ПРОМЕНИ В ЩАТА</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23900" y="1124744"/>
            <a:ext cx="8712968" cy="5016758"/>
          </a:xfrm>
          <a:prstGeom prst="rect">
            <a:avLst/>
          </a:prstGeom>
        </p:spPr>
        <p:txBody>
          <a:bodyPr wrap="square">
            <a:spAutoFit/>
          </a:bodyPr>
          <a:lstStyle/>
          <a:p>
            <a:pPr algn="just"/>
            <a:r>
              <a:rPr lang="bg-BG" sz="2000" dirty="0" smtClean="0">
                <a:latin typeface="Tahoma" panose="020B0604030504040204" pitchFamily="34" charset="0"/>
                <a:ea typeface="Tahoma" panose="020B0604030504040204" pitchFamily="34" charset="0"/>
                <a:cs typeface="Tahoma" panose="020B0604030504040204" pitchFamily="34" charset="0"/>
              </a:rPr>
              <a:t>	Спрямо </a:t>
            </a:r>
            <a:r>
              <a:rPr lang="bg-BG" sz="2000" dirty="0">
                <a:latin typeface="Tahoma" panose="020B0604030504040204" pitchFamily="34" charset="0"/>
                <a:ea typeface="Tahoma" panose="020B0604030504040204" pitchFamily="34" charset="0"/>
                <a:cs typeface="Tahoma" panose="020B0604030504040204" pitchFamily="34" charset="0"/>
              </a:rPr>
              <a:t>предходната година щата на Районен съд Шумен е намален с една щатна бройка за служител на длъжност “</a:t>
            </a:r>
            <a:r>
              <a:rPr lang="bg-BG" sz="2000" dirty="0" err="1">
                <a:latin typeface="Tahoma" panose="020B0604030504040204" pitchFamily="34" charset="0"/>
                <a:ea typeface="Tahoma" panose="020B0604030504040204" pitchFamily="34" charset="0"/>
                <a:cs typeface="Tahoma" panose="020B0604030504040204" pitchFamily="34" charset="0"/>
              </a:rPr>
              <a:t>призовкар</a:t>
            </a:r>
            <a:r>
              <a:rPr lang="bg-BG" sz="2000" dirty="0">
                <a:latin typeface="Tahoma" panose="020B0604030504040204" pitchFamily="34" charset="0"/>
                <a:ea typeface="Tahoma" panose="020B0604030504040204" pitchFamily="34" charset="0"/>
                <a:cs typeface="Tahoma" panose="020B0604030504040204" pitchFamily="34" charset="0"/>
              </a:rPr>
              <a:t>“. Многократно са писани искания и становища до ВСС, че съкращаването на бройката за съдебен служител ще доведе до затрудняване на работата на съда, но същите не бяха уважени.</a:t>
            </a: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Към </a:t>
            </a:r>
            <a:r>
              <a:rPr lang="bg-BG" sz="2000" dirty="0">
                <a:latin typeface="Tahoma" panose="020B0604030504040204" pitchFamily="34" charset="0"/>
                <a:ea typeface="Tahoma" panose="020B0604030504040204" pitchFamily="34" charset="0"/>
                <a:cs typeface="Tahoma" panose="020B0604030504040204" pitchFamily="34" charset="0"/>
              </a:rPr>
              <a:t>края на отчетния период в съда има незаети бройки за служители. От 01.</a:t>
            </a:r>
            <a:r>
              <a:rPr lang="bg-BG" sz="2000" dirty="0" err="1">
                <a:latin typeface="Tahoma" panose="020B0604030504040204" pitchFamily="34" charset="0"/>
                <a:ea typeface="Tahoma" panose="020B0604030504040204" pitchFamily="34" charset="0"/>
                <a:cs typeface="Tahoma" panose="020B0604030504040204" pitchFamily="34" charset="0"/>
              </a:rPr>
              <a:t>01</a:t>
            </a:r>
            <a:r>
              <a:rPr lang="bg-BG" sz="2000" dirty="0">
                <a:latin typeface="Tahoma" panose="020B0604030504040204" pitchFamily="34" charset="0"/>
                <a:ea typeface="Tahoma" panose="020B0604030504040204" pitchFamily="34" charset="0"/>
                <a:cs typeface="Tahoma" panose="020B0604030504040204" pitchFamily="34" charset="0"/>
              </a:rPr>
              <a:t>.2025г. са освободени две </a:t>
            </a:r>
            <a:r>
              <a:rPr lang="bg-BG" sz="2000" dirty="0" smtClean="0">
                <a:latin typeface="Tahoma" panose="020B0604030504040204" pitchFamily="34" charset="0"/>
                <a:ea typeface="Tahoma" panose="020B0604030504040204" pitchFamily="34" charset="0"/>
                <a:cs typeface="Tahoma" panose="020B0604030504040204" pitchFamily="34" charset="0"/>
              </a:rPr>
              <a:t>щатни бройки - </a:t>
            </a:r>
            <a:r>
              <a:rPr lang="bg-BG" sz="2000" dirty="0">
                <a:latin typeface="Tahoma" panose="020B0604030504040204" pitchFamily="34" charset="0"/>
                <a:ea typeface="Tahoma" panose="020B0604030504040204" pitchFamily="34" charset="0"/>
                <a:cs typeface="Tahoma" panose="020B0604030504040204" pitchFamily="34" charset="0"/>
              </a:rPr>
              <a:t>една за длъжността „</a:t>
            </a:r>
            <a:r>
              <a:rPr lang="bg-BG" sz="2000" dirty="0" err="1">
                <a:latin typeface="Tahoma" panose="020B0604030504040204" pitchFamily="34" charset="0"/>
                <a:ea typeface="Tahoma" panose="020B0604030504040204" pitchFamily="34" charset="0"/>
                <a:cs typeface="Tahoma" panose="020B0604030504040204" pitchFamily="34" charset="0"/>
              </a:rPr>
              <a:t>призовкар</a:t>
            </a:r>
            <a:r>
              <a:rPr lang="bg-BG" sz="2000" dirty="0">
                <a:latin typeface="Tahoma" panose="020B0604030504040204" pitchFamily="34" charset="0"/>
                <a:ea typeface="Tahoma" panose="020B0604030504040204" pitchFamily="34" charset="0"/>
                <a:cs typeface="Tahoma" panose="020B0604030504040204" pitchFamily="34" charset="0"/>
              </a:rPr>
              <a:t>“, поради прекратяване на трудовите правоотношения със служителя по взаимно съгласие и една щатна бройка за длъжността “главен счетоводител“, поради възползване на служителя от възможността за ранно пенсиониране. Своевременно е изпратено искане до ВСС относно попълване щата на съда.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Считано </a:t>
            </a:r>
            <a:r>
              <a:rPr lang="bg-BG" sz="2000" dirty="0">
                <a:latin typeface="Tahoma" panose="020B0604030504040204" pitchFamily="34" charset="0"/>
                <a:ea typeface="Tahoma" panose="020B0604030504040204" pitchFamily="34" charset="0"/>
                <a:cs typeface="Tahoma" panose="020B0604030504040204" pitchFamily="34" charset="0"/>
              </a:rPr>
              <a:t>от 01.</a:t>
            </a:r>
            <a:r>
              <a:rPr lang="bg-BG" sz="2000" dirty="0" err="1">
                <a:latin typeface="Tahoma" panose="020B0604030504040204" pitchFamily="34" charset="0"/>
                <a:ea typeface="Tahoma" panose="020B0604030504040204" pitchFamily="34" charset="0"/>
                <a:cs typeface="Tahoma" panose="020B0604030504040204" pitchFamily="34" charset="0"/>
              </a:rPr>
              <a:t>01</a:t>
            </a:r>
            <a:r>
              <a:rPr lang="bg-BG" sz="2000" dirty="0">
                <a:latin typeface="Tahoma" panose="020B0604030504040204" pitchFamily="34" charset="0"/>
                <a:ea typeface="Tahoma" panose="020B0604030504040204" pitchFamily="34" charset="0"/>
                <a:cs typeface="Tahoma" panose="020B0604030504040204" pitchFamily="34" charset="0"/>
              </a:rPr>
              <a:t>.2025г. счетоводителя на РС Шумен е преназначен на длъжност „главен счетоводител“, предстои обявяване и провеждане на конкурс за длъжността „счетоводител“.    </a:t>
            </a:r>
          </a:p>
          <a:p>
            <a:pPr algn="just"/>
            <a:r>
              <a:rPr lang="bg-BG" sz="2000" dirty="0">
                <a:latin typeface="Tahoma" panose="020B0604030504040204" pitchFamily="34" charset="0"/>
                <a:ea typeface="Tahoma" panose="020B0604030504040204" pitchFamily="34" charset="0"/>
                <a:cs typeface="Tahoma" panose="020B0604030504040204" pitchFamily="34" charset="0"/>
              </a:rPr>
              <a:t> </a:t>
            </a:r>
          </a:p>
        </p:txBody>
      </p:sp>
    </p:spTree>
    <p:extLst>
      <p:ext uri="{BB962C8B-B14F-4D97-AF65-F5344CB8AC3E}">
        <p14:creationId xmlns:p14="http://schemas.microsoft.com/office/powerpoint/2010/main" val="3137372243"/>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23528" y="476672"/>
            <a:ext cx="8640960" cy="5847755"/>
          </a:xfrm>
          <a:prstGeom prst="rect">
            <a:avLst/>
          </a:prstGeom>
        </p:spPr>
        <p:txBody>
          <a:bodyPr wrap="square">
            <a:spAutoFit/>
          </a:bodyPr>
          <a:lstStyle/>
          <a:p>
            <a:pPr algn="just"/>
            <a:r>
              <a:rPr lang="bg-BG" sz="2200" dirty="0" smtClean="0">
                <a:latin typeface="Tahoma" panose="020B0604030504040204" pitchFamily="34" charset="0"/>
                <a:ea typeface="Tahoma" panose="020B0604030504040204" pitchFamily="34" charset="0"/>
                <a:cs typeface="Tahoma" panose="020B0604030504040204" pitchFamily="34" charset="0"/>
              </a:rPr>
              <a:t>	С </a:t>
            </a:r>
            <a:r>
              <a:rPr lang="bg-BG" sz="2200" dirty="0">
                <a:latin typeface="Tahoma" panose="020B0604030504040204" pitchFamily="34" charset="0"/>
                <a:ea typeface="Tahoma" panose="020B0604030504040204" pitchFamily="34" charset="0"/>
                <a:cs typeface="Tahoma" panose="020B0604030504040204" pitchFamily="34" charset="0"/>
              </a:rPr>
              <a:t>оглед на по-добрата организация и оптимизиране на работния процес и справяне с кадровия проблем след напускането на служителя на длъжност „</a:t>
            </a:r>
            <a:r>
              <a:rPr lang="bg-BG" sz="2200" dirty="0" err="1">
                <a:latin typeface="Tahoma" panose="020B0604030504040204" pitchFamily="34" charset="0"/>
                <a:ea typeface="Tahoma" panose="020B0604030504040204" pitchFamily="34" charset="0"/>
                <a:cs typeface="Tahoma" panose="020B0604030504040204" pitchFamily="34" charset="0"/>
              </a:rPr>
              <a:t>призовкар</a:t>
            </a:r>
            <a:r>
              <a:rPr lang="bg-BG" sz="2200" smtClean="0">
                <a:latin typeface="Tahoma" panose="020B0604030504040204" pitchFamily="34" charset="0"/>
                <a:ea typeface="Tahoma" panose="020B0604030504040204" pitchFamily="34" charset="0"/>
                <a:cs typeface="Tahoma" panose="020B0604030504040204" pitchFamily="34" charset="0"/>
              </a:rPr>
              <a:t>“, </a:t>
            </a:r>
            <a:r>
              <a:rPr lang="bg-BG" sz="2200">
                <a:latin typeface="Tahoma" panose="020B0604030504040204" pitchFamily="34" charset="0"/>
                <a:ea typeface="Tahoma" panose="020B0604030504040204" pitchFamily="34" charset="0"/>
                <a:cs typeface="Tahoma" panose="020B0604030504040204" pitchFamily="34" charset="0"/>
              </a:rPr>
              <a:t>със </a:t>
            </a:r>
            <a:r>
              <a:rPr lang="bg-BG" sz="2200" smtClean="0">
                <a:latin typeface="Tahoma" panose="020B0604030504040204" pitchFamily="34" charset="0"/>
                <a:ea typeface="Tahoma" panose="020B0604030504040204" pitchFamily="34" charset="0"/>
                <a:cs typeface="Tahoma" panose="020B0604030504040204" pitchFamily="34" charset="0"/>
              </a:rPr>
              <a:t>заповед </a:t>
            </a:r>
            <a:r>
              <a:rPr lang="bg-BG" sz="2200" dirty="0">
                <a:latin typeface="Tahoma" panose="020B0604030504040204" pitchFamily="34" charset="0"/>
                <a:ea typeface="Tahoma" panose="020B0604030504040204" pitchFamily="34" charset="0"/>
                <a:cs typeface="Tahoma" panose="020B0604030504040204" pitchFamily="34" charset="0"/>
              </a:rPr>
              <a:t>председателя е възложил на служителите на длъжност „съдебен деловодител“ и „съдебен секретар“ да връчват призовки, съобщения, съдебни книжа и др. на страни, адвокати и вещи лица по делата.</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Връчването</a:t>
            </a:r>
            <a:r>
              <a:rPr lang="en-US" sz="2200" dirty="0">
                <a:latin typeface="Tahoma" panose="020B0604030504040204" pitchFamily="34" charset="0"/>
                <a:ea typeface="Tahoma" panose="020B0604030504040204" pitchFamily="34" charset="0"/>
                <a:cs typeface="Tahoma" panose="020B0604030504040204" pitchFamily="34" charset="0"/>
              </a:rPr>
              <a:t> </a:t>
            </a:r>
            <a:r>
              <a:rPr lang="bg-BG" sz="2200" dirty="0">
                <a:latin typeface="Tahoma" panose="020B0604030504040204" pitchFamily="34" charset="0"/>
                <a:ea typeface="Tahoma" panose="020B0604030504040204" pitchFamily="34" charset="0"/>
                <a:cs typeface="Tahoma" panose="020B0604030504040204" pitchFamily="34" charset="0"/>
              </a:rPr>
              <a:t>с</a:t>
            </a:r>
            <a:r>
              <a:rPr lang="en-US" sz="2200" dirty="0">
                <a:latin typeface="Tahoma" panose="020B0604030504040204" pitchFamily="34" charset="0"/>
                <a:ea typeface="Tahoma" panose="020B0604030504040204" pitchFamily="34" charset="0"/>
                <a:cs typeface="Tahoma" panose="020B0604030504040204" pitchFamily="34" charset="0"/>
              </a:rPr>
              <a:t>е </a:t>
            </a:r>
            <a:r>
              <a:rPr lang="en-US" sz="2200" dirty="0" err="1">
                <a:latin typeface="Tahoma" panose="020B0604030504040204" pitchFamily="34" charset="0"/>
                <a:ea typeface="Tahoma" panose="020B0604030504040204" pitchFamily="34" charset="0"/>
                <a:cs typeface="Tahoma" panose="020B0604030504040204" pitchFamily="34" charset="0"/>
              </a:rPr>
              <a:t>извършва</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от</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служител</a:t>
            </a:r>
            <a:r>
              <a:rPr lang="bg-BG" sz="2200" dirty="0" err="1">
                <a:latin typeface="Tahoma" panose="020B0604030504040204" pitchFamily="34" charset="0"/>
                <a:ea typeface="Tahoma" panose="020B0604030504040204" pitchFamily="34" charset="0"/>
                <a:cs typeface="Tahoma" panose="020B0604030504040204" pitchFamily="34" charset="0"/>
              </a:rPr>
              <a:t>ите</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на</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съда</a:t>
            </a:r>
            <a:r>
              <a:rPr lang="bg-BG" sz="2200" dirty="0">
                <a:latin typeface="Tahoma" panose="020B0604030504040204" pitchFamily="34" charset="0"/>
                <a:ea typeface="Tahoma" panose="020B0604030504040204" pitchFamily="34" charset="0"/>
                <a:cs typeface="Tahoma" panose="020B0604030504040204" pitchFamily="34" charset="0"/>
              </a:rPr>
              <a:t> по всички предвидени в закона способи с цел подпомагане на служителите - </a:t>
            </a:r>
            <a:r>
              <a:rPr lang="bg-BG" sz="2200" dirty="0" err="1">
                <a:latin typeface="Tahoma" panose="020B0604030504040204" pitchFamily="34" charset="0"/>
                <a:ea typeface="Tahoma" panose="020B0604030504040204" pitchFamily="34" charset="0"/>
                <a:cs typeface="Tahoma" panose="020B0604030504040204" pitchFamily="34" charset="0"/>
              </a:rPr>
              <a:t>призовкари</a:t>
            </a:r>
            <a:r>
              <a:rPr lang="en-US" sz="2200" dirty="0">
                <a:latin typeface="Tahoma" panose="020B0604030504040204" pitchFamily="34" charset="0"/>
                <a:ea typeface="Tahoma" panose="020B0604030504040204" pitchFamily="34" charset="0"/>
                <a:cs typeface="Tahoma" panose="020B0604030504040204" pitchFamily="34" charset="0"/>
              </a:rPr>
              <a:t>. </a:t>
            </a:r>
            <a:endParaRPr lang="bg-BG" sz="2200" dirty="0">
              <a:latin typeface="Tahoma" panose="020B0604030504040204" pitchFamily="34" charset="0"/>
              <a:ea typeface="Tahoma" panose="020B0604030504040204" pitchFamily="34" charset="0"/>
              <a:cs typeface="Tahoma" panose="020B0604030504040204" pitchFamily="34" charset="0"/>
            </a:endParaRP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Считано </a:t>
            </a:r>
            <a:r>
              <a:rPr lang="bg-BG" sz="2200" dirty="0">
                <a:latin typeface="Tahoma" panose="020B0604030504040204" pitchFamily="34" charset="0"/>
                <a:ea typeface="Tahoma" panose="020B0604030504040204" pitchFamily="34" charset="0"/>
                <a:cs typeface="Tahoma" panose="020B0604030504040204" pitchFamily="34" charset="0"/>
              </a:rPr>
              <a:t>от 01.</a:t>
            </a:r>
            <a:r>
              <a:rPr lang="bg-BG" sz="2200" dirty="0" err="1">
                <a:latin typeface="Tahoma" panose="020B0604030504040204" pitchFamily="34" charset="0"/>
                <a:ea typeface="Tahoma" panose="020B0604030504040204" pitchFamily="34" charset="0"/>
                <a:cs typeface="Tahoma" panose="020B0604030504040204" pitchFamily="34" charset="0"/>
              </a:rPr>
              <a:t>01</a:t>
            </a:r>
            <a:r>
              <a:rPr lang="bg-BG" sz="2200" dirty="0">
                <a:latin typeface="Tahoma" panose="020B0604030504040204" pitchFamily="34" charset="0"/>
                <a:ea typeface="Tahoma" panose="020B0604030504040204" pitchFamily="34" charset="0"/>
                <a:cs typeface="Tahoma" panose="020B0604030504040204" pitchFamily="34" charset="0"/>
              </a:rPr>
              <a:t>.2025г. е трансформирана една длъжност в </a:t>
            </a:r>
            <a:r>
              <a:rPr lang="bg-BG" sz="2200" dirty="0" smtClean="0">
                <a:latin typeface="Tahoma" panose="020B0604030504040204" pitchFamily="34" charset="0"/>
                <a:ea typeface="Tahoma" panose="020B0604030504040204" pitchFamily="34" charset="0"/>
                <a:cs typeface="Tahoma" panose="020B0604030504040204" pitchFamily="34" charset="0"/>
              </a:rPr>
              <a:t>РС, </a:t>
            </a:r>
            <a:r>
              <a:rPr lang="bg-BG" sz="2200" dirty="0">
                <a:latin typeface="Tahoma" panose="020B0604030504040204" pitchFamily="34" charset="0"/>
                <a:ea typeface="Tahoma" panose="020B0604030504040204" pitchFamily="34" charset="0"/>
                <a:cs typeface="Tahoma" panose="020B0604030504040204" pitchFamily="34" charset="0"/>
              </a:rPr>
              <a:t>а именно  бройката за длъжността „шофьор-домакин“ е трансформирана в длъжност „управител съдебни </a:t>
            </a:r>
            <a:r>
              <a:rPr lang="bg-BG" sz="2200" dirty="0" smtClean="0">
                <a:latin typeface="Tahoma" panose="020B0604030504040204" pitchFamily="34" charset="0"/>
                <a:ea typeface="Tahoma" panose="020B0604030504040204" pitchFamily="34" charset="0"/>
                <a:cs typeface="Tahoma" panose="020B0604030504040204" pitchFamily="34" charset="0"/>
              </a:rPr>
              <a:t>сгради-той </a:t>
            </a:r>
            <a:r>
              <a:rPr lang="bg-BG" sz="2200" dirty="0">
                <a:latin typeface="Tahoma" panose="020B0604030504040204" pitchFamily="34" charset="0"/>
                <a:ea typeface="Tahoma" panose="020B0604030504040204" pitchFamily="34" charset="0"/>
                <a:cs typeface="Tahoma" panose="020B0604030504040204" pitchFamily="34" charset="0"/>
              </a:rPr>
              <a:t>и домакин“. На утвърдената нова длъжност е преназначен съдебен служител, на който му е възложено допълнително да изпълнява и задълженията на шофьор.</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През </a:t>
            </a:r>
            <a:r>
              <a:rPr lang="bg-BG" sz="2200" dirty="0">
                <a:latin typeface="Tahoma" panose="020B0604030504040204" pitchFamily="34" charset="0"/>
                <a:ea typeface="Tahoma" panose="020B0604030504040204" pitchFamily="34" charset="0"/>
                <a:cs typeface="Tahoma" panose="020B0604030504040204" pitchFamily="34" charset="0"/>
              </a:rPr>
              <a:t>2024г. не са обявявани и провеждани конкурси за съдебни служители. </a:t>
            </a:r>
          </a:p>
        </p:txBody>
      </p:sp>
    </p:spTree>
    <p:extLst>
      <p:ext uri="{BB962C8B-B14F-4D97-AF65-F5344CB8AC3E}">
        <p14:creationId xmlns:p14="http://schemas.microsoft.com/office/powerpoint/2010/main" val="54158808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6458" y="764704"/>
            <a:ext cx="8640960" cy="4832092"/>
          </a:xfrm>
          <a:prstGeom prst="rect">
            <a:avLst/>
          </a:prstGeom>
        </p:spPr>
        <p:txBody>
          <a:bodyPr wrap="square">
            <a:spAutoFit/>
          </a:bodyPr>
          <a:lstStyle/>
          <a:p>
            <a:pPr algn="just"/>
            <a:r>
              <a:rPr lang="bg-BG" sz="2200" dirty="0" smtClean="0">
                <a:latin typeface="Tahoma" panose="020B0604030504040204" pitchFamily="34" charset="0"/>
                <a:ea typeface="Tahoma" panose="020B0604030504040204" pitchFamily="34" charset="0"/>
                <a:cs typeface="Tahoma" panose="020B0604030504040204" pitchFamily="34" charset="0"/>
              </a:rPr>
              <a:t>	Мерките </a:t>
            </a:r>
            <a:r>
              <a:rPr lang="bg-BG" sz="2200" dirty="0">
                <a:latin typeface="Tahoma" panose="020B0604030504040204" pitchFamily="34" charset="0"/>
                <a:ea typeface="Tahoma" panose="020B0604030504040204" pitchFamily="34" charset="0"/>
                <a:cs typeface="Tahoma" panose="020B0604030504040204" pitchFamily="34" charset="0"/>
              </a:rPr>
              <a:t>за реализиране на добро административно управление включват управлението на човешките ресурси - запазване на практиката за непрекъснатост на обслужването, чрез плаващо ползване на времето за почивка, продължаване на работата за пълна взаимозаменяемост, стимулиране на взаимопомощ и екипна работа при натоварени и кризисни ситуации, насърчаване на нравствеността в колегиалните отношения, контрол за спазване на правилата на Етичния кодекс на съдебните служители, измерване на удовлетвореността на съдебните служители. </a:t>
            </a:r>
            <a:endParaRPr lang="bg-BG" sz="22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200" dirty="0">
                <a:latin typeface="Tahoma" panose="020B0604030504040204" pitchFamily="34" charset="0"/>
                <a:ea typeface="Tahoma" panose="020B0604030504040204" pitchFamily="34" charset="0"/>
                <a:cs typeface="Tahoma" panose="020B0604030504040204" pitchFamily="34" charset="0"/>
              </a:rPr>
              <a:t>	</a:t>
            </a:r>
            <a:r>
              <a:rPr lang="bg-BG" sz="2200" dirty="0" smtClean="0">
                <a:latin typeface="Tahoma" panose="020B0604030504040204" pitchFamily="34" charset="0"/>
                <a:ea typeface="Tahoma" panose="020B0604030504040204" pitchFamily="34" charset="0"/>
                <a:cs typeface="Tahoma" panose="020B0604030504040204" pitchFamily="34" charset="0"/>
              </a:rPr>
              <a:t>Регулярните </a:t>
            </a:r>
            <a:r>
              <a:rPr lang="bg-BG" sz="2200" dirty="0">
                <a:latin typeface="Tahoma" panose="020B0604030504040204" pitchFamily="34" charset="0"/>
                <a:ea typeface="Tahoma" panose="020B0604030504040204" pitchFamily="34" charset="0"/>
                <a:cs typeface="Tahoma" panose="020B0604030504040204" pitchFamily="34" charset="0"/>
              </a:rPr>
              <a:t>периодичните срещи със съдебните служители, на които се поставят за обсъждане и анализ текущи проблеми в работата, причините за възникването им и начините за решаването им, дават много добри резултати.</a:t>
            </a:r>
          </a:p>
        </p:txBody>
      </p:sp>
    </p:spTree>
    <p:extLst>
      <p:ext uri="{BB962C8B-B14F-4D97-AF65-F5344CB8AC3E}">
        <p14:creationId xmlns:p14="http://schemas.microsoft.com/office/powerpoint/2010/main" val="29123228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20080"/>
          </a:xfrm>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ДВИЖЕНИЕ НА ДЕЛАТА</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51520" y="817639"/>
            <a:ext cx="8568953" cy="5632311"/>
          </a:xfrm>
          <a:prstGeom prst="rect">
            <a:avLst/>
          </a:prstGeom>
        </p:spPr>
        <p:txBody>
          <a:bodyPr wrap="square">
            <a:spAutoFit/>
          </a:bodyPr>
          <a:lstStyle/>
          <a:p>
            <a:pPr algn="just"/>
            <a:r>
              <a:rPr lang="bg-BG" sz="2000" dirty="0" smtClean="0">
                <a:latin typeface="Tahoma" panose="020B0604030504040204" pitchFamily="34" charset="0"/>
                <a:ea typeface="Tahoma" panose="020B0604030504040204" pitchFamily="34" charset="0"/>
                <a:cs typeface="Tahoma" panose="020B0604030504040204" pitchFamily="34" charset="0"/>
              </a:rPr>
              <a:t>	През </a:t>
            </a:r>
            <a:r>
              <a:rPr lang="bg-BG" sz="2000" b="1" dirty="0">
                <a:latin typeface="Tahoma" panose="020B0604030504040204" pitchFamily="34" charset="0"/>
                <a:ea typeface="Tahoma" panose="020B0604030504040204" pitchFamily="34" charset="0"/>
                <a:cs typeface="Tahoma" panose="020B0604030504040204" pitchFamily="34" charset="0"/>
              </a:rPr>
              <a:t>2024г</a:t>
            </a:r>
            <a:r>
              <a:rPr lang="bg-BG" sz="2000" dirty="0">
                <a:latin typeface="Tahoma" panose="020B0604030504040204" pitchFamily="34" charset="0"/>
                <a:ea typeface="Tahoma" panose="020B0604030504040204" pitchFamily="34" charset="0"/>
                <a:cs typeface="Tahoma" panose="020B0604030504040204" pitchFamily="34" charset="0"/>
              </a:rPr>
              <a:t>. в </a:t>
            </a:r>
            <a:r>
              <a:rPr lang="bg-BG" sz="2000" dirty="0" smtClean="0">
                <a:latin typeface="Tahoma" panose="020B0604030504040204" pitchFamily="34" charset="0"/>
                <a:ea typeface="Tahoma" panose="020B0604030504040204" pitchFamily="34" charset="0"/>
                <a:cs typeface="Tahoma" panose="020B0604030504040204" pitchFamily="34" charset="0"/>
              </a:rPr>
              <a:t>РС Шумен </a:t>
            </a:r>
            <a:r>
              <a:rPr lang="bg-BG" sz="2000" dirty="0">
                <a:latin typeface="Tahoma" panose="020B0604030504040204" pitchFamily="34" charset="0"/>
                <a:ea typeface="Tahoma" panose="020B0604030504040204" pitchFamily="34" charset="0"/>
                <a:cs typeface="Tahoma" panose="020B0604030504040204" pitchFamily="34" charset="0"/>
              </a:rPr>
              <a:t>са постъпили </a:t>
            </a:r>
            <a:r>
              <a:rPr lang="bg-BG" sz="2000" b="1" dirty="0">
                <a:latin typeface="Tahoma" panose="020B0604030504040204" pitchFamily="34" charset="0"/>
                <a:ea typeface="Tahoma" panose="020B0604030504040204" pitchFamily="34" charset="0"/>
                <a:cs typeface="Tahoma" panose="020B0604030504040204" pitchFamily="34" charset="0"/>
              </a:rPr>
              <a:t>5699</a:t>
            </a:r>
            <a:r>
              <a:rPr lang="bg-BG" sz="2000" dirty="0">
                <a:latin typeface="Tahoma" panose="020B0604030504040204" pitchFamily="34" charset="0"/>
                <a:ea typeface="Tahoma" panose="020B0604030504040204" pitchFamily="34" charset="0"/>
                <a:cs typeface="Tahoma" panose="020B0604030504040204" pitchFamily="34" charset="0"/>
              </a:rPr>
              <a:t> граждански и наказателни дела, което е с </a:t>
            </a:r>
            <a:r>
              <a:rPr lang="bg-BG" sz="2000" b="1" dirty="0">
                <a:latin typeface="Tahoma" panose="020B0604030504040204" pitchFamily="34" charset="0"/>
                <a:ea typeface="Tahoma" panose="020B0604030504040204" pitchFamily="34" charset="0"/>
                <a:cs typeface="Tahoma" panose="020B0604030504040204" pitchFamily="34" charset="0"/>
              </a:rPr>
              <a:t>34</a:t>
            </a:r>
            <a:r>
              <a:rPr lang="bg-BG" sz="2000" dirty="0">
                <a:latin typeface="Tahoma" panose="020B0604030504040204" pitchFamily="34" charset="0"/>
                <a:ea typeface="Tahoma" panose="020B0604030504040204" pitchFamily="34" charset="0"/>
                <a:cs typeface="Tahoma" panose="020B0604030504040204" pitchFamily="34" charset="0"/>
              </a:rPr>
              <a:t> бр. дела по-малко от предходната година. От тях </a:t>
            </a:r>
            <a:r>
              <a:rPr lang="bg-BG" sz="2000" b="1" dirty="0">
                <a:latin typeface="Tahoma" panose="020B0604030504040204" pitchFamily="34" charset="0"/>
                <a:ea typeface="Tahoma" panose="020B0604030504040204" pitchFamily="34" charset="0"/>
                <a:cs typeface="Tahoma" panose="020B0604030504040204" pitchFamily="34" charset="0"/>
              </a:rPr>
              <a:t>2333</a:t>
            </a:r>
            <a:r>
              <a:rPr lang="bg-BG" sz="2000" dirty="0">
                <a:latin typeface="Tahoma" panose="020B0604030504040204" pitchFamily="34" charset="0"/>
                <a:ea typeface="Tahoma" panose="020B0604030504040204" pitchFamily="34" charset="0"/>
                <a:cs typeface="Tahoma" panose="020B0604030504040204" pitchFamily="34" charset="0"/>
              </a:rPr>
              <a:t> бр. са </a:t>
            </a:r>
            <a:r>
              <a:rPr lang="bg-BG" sz="2000" dirty="0" smtClean="0">
                <a:latin typeface="Tahoma" panose="020B0604030504040204" pitchFamily="34" charset="0"/>
                <a:ea typeface="Tahoma" panose="020B0604030504040204" pitchFamily="34" charset="0"/>
                <a:cs typeface="Tahoma" panose="020B0604030504040204" pitchFamily="34" charset="0"/>
              </a:rPr>
              <a:t>наказателни /с </a:t>
            </a:r>
            <a:r>
              <a:rPr lang="bg-BG" sz="2000" dirty="0">
                <a:latin typeface="Tahoma" panose="020B0604030504040204" pitchFamily="34" charset="0"/>
                <a:ea typeface="Tahoma" panose="020B0604030504040204" pitchFamily="34" charset="0"/>
                <a:cs typeface="Tahoma" panose="020B0604030504040204" pitchFamily="34" charset="0"/>
              </a:rPr>
              <a:t>465 бр. по-малко от предходната година/ и </a:t>
            </a:r>
            <a:r>
              <a:rPr lang="bg-BG" sz="2000" b="1" dirty="0">
                <a:latin typeface="Tahoma" panose="020B0604030504040204" pitchFamily="34" charset="0"/>
                <a:ea typeface="Tahoma" panose="020B0604030504040204" pitchFamily="34" charset="0"/>
                <a:cs typeface="Tahoma" panose="020B0604030504040204" pitchFamily="34" charset="0"/>
              </a:rPr>
              <a:t>3366</a:t>
            </a:r>
            <a:r>
              <a:rPr lang="bg-BG" sz="2000" dirty="0">
                <a:latin typeface="Tahoma" panose="020B0604030504040204" pitchFamily="34" charset="0"/>
                <a:ea typeface="Tahoma" panose="020B0604030504040204" pitchFamily="34" charset="0"/>
                <a:cs typeface="Tahoma" panose="020B0604030504040204" pitchFamily="34" charset="0"/>
              </a:rPr>
              <a:t> бр. са граждански дела /с 431 бр. повече от 2023г./. В началото на периода са останали несвършени 139 бр. наказателни дела и 317 бр. граждански дела или общо </a:t>
            </a:r>
            <a:r>
              <a:rPr lang="bg-BG" sz="2000" b="1" dirty="0">
                <a:latin typeface="Tahoma" panose="020B0604030504040204" pitchFamily="34" charset="0"/>
                <a:ea typeface="Tahoma" panose="020B0604030504040204" pitchFamily="34" charset="0"/>
                <a:cs typeface="Tahoma" panose="020B0604030504040204" pitchFamily="34" charset="0"/>
              </a:rPr>
              <a:t>456</a:t>
            </a:r>
            <a:r>
              <a:rPr lang="bg-BG" sz="2000" dirty="0">
                <a:latin typeface="Tahoma" panose="020B0604030504040204" pitchFamily="34" charset="0"/>
                <a:ea typeface="Tahoma" panose="020B0604030504040204" pitchFamily="34" charset="0"/>
                <a:cs typeface="Tahoma" panose="020B0604030504040204" pitchFamily="34" charset="0"/>
              </a:rPr>
              <a:t> бр. дела. </a:t>
            </a:r>
            <a:r>
              <a:rPr lang="bg-BG" sz="2000" dirty="0" smtClean="0">
                <a:latin typeface="Tahoma" panose="020B0604030504040204" pitchFamily="34" charset="0"/>
                <a:ea typeface="Tahoma" panose="020B0604030504040204" pitchFamily="34" charset="0"/>
                <a:cs typeface="Tahoma" panose="020B0604030504040204" pitchFamily="34" charset="0"/>
              </a:rPr>
              <a:t>	Делата </a:t>
            </a:r>
            <a:r>
              <a:rPr lang="bg-BG" sz="2000" dirty="0">
                <a:latin typeface="Tahoma" panose="020B0604030504040204" pitchFamily="34" charset="0"/>
                <a:ea typeface="Tahoma" panose="020B0604030504040204" pitchFamily="34" charset="0"/>
                <a:cs typeface="Tahoma" panose="020B0604030504040204" pitchFamily="34" charset="0"/>
              </a:rPr>
              <a:t>за разглеждане са  </a:t>
            </a:r>
            <a:r>
              <a:rPr lang="bg-BG" sz="2000" b="1" dirty="0">
                <a:latin typeface="Tahoma" panose="020B0604030504040204" pitchFamily="34" charset="0"/>
                <a:ea typeface="Tahoma" panose="020B0604030504040204" pitchFamily="34" charset="0"/>
                <a:cs typeface="Tahoma" panose="020B0604030504040204" pitchFamily="34" charset="0"/>
              </a:rPr>
              <a:t>6155</a:t>
            </a:r>
            <a:r>
              <a:rPr lang="bg-BG" sz="2000" dirty="0">
                <a:latin typeface="Tahoma" panose="020B0604030504040204" pitchFamily="34" charset="0"/>
                <a:ea typeface="Tahoma" panose="020B0604030504040204" pitchFamily="34" charset="0"/>
                <a:cs typeface="Tahoma" panose="020B0604030504040204" pitchFamily="34" charset="0"/>
              </a:rPr>
              <a:t> бр./ с 24 бр. по-малко от 2023г./, от които </a:t>
            </a:r>
            <a:r>
              <a:rPr lang="bg-BG" sz="2000" b="1" dirty="0">
                <a:latin typeface="Tahoma" panose="020B0604030504040204" pitchFamily="34" charset="0"/>
                <a:ea typeface="Tahoma" panose="020B0604030504040204" pitchFamily="34" charset="0"/>
                <a:cs typeface="Tahoma" panose="020B0604030504040204" pitchFamily="34" charset="0"/>
              </a:rPr>
              <a:t>2472</a:t>
            </a:r>
            <a:r>
              <a:rPr lang="bg-BG" sz="2000" dirty="0">
                <a:latin typeface="Tahoma" panose="020B0604030504040204" pitchFamily="34" charset="0"/>
                <a:ea typeface="Tahoma" panose="020B0604030504040204" pitchFamily="34" charset="0"/>
                <a:cs typeface="Tahoma" panose="020B0604030504040204" pitchFamily="34" charset="0"/>
              </a:rPr>
              <a:t> бр. наказателни /469 бр. по-малко от 2023г./и </a:t>
            </a:r>
            <a:r>
              <a:rPr lang="bg-BG" sz="2000" b="1" dirty="0">
                <a:latin typeface="Tahoma" panose="020B0604030504040204" pitchFamily="34" charset="0"/>
                <a:ea typeface="Tahoma" panose="020B0604030504040204" pitchFamily="34" charset="0"/>
                <a:cs typeface="Tahoma" panose="020B0604030504040204" pitchFamily="34" charset="0"/>
              </a:rPr>
              <a:t>3683</a:t>
            </a:r>
            <a:r>
              <a:rPr lang="bg-BG" sz="2000" dirty="0">
                <a:latin typeface="Tahoma" panose="020B0604030504040204" pitchFamily="34" charset="0"/>
                <a:ea typeface="Tahoma" panose="020B0604030504040204" pitchFamily="34" charset="0"/>
                <a:cs typeface="Tahoma" panose="020B0604030504040204" pitchFamily="34" charset="0"/>
              </a:rPr>
              <a:t> бр. граждански дела /с 445 бр. повече от предходния отчетен период/.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Свършените </a:t>
            </a:r>
            <a:r>
              <a:rPr lang="bg-BG" sz="2000" dirty="0">
                <a:latin typeface="Tahoma" panose="020B0604030504040204" pitchFamily="34" charset="0"/>
                <a:ea typeface="Tahoma" panose="020B0604030504040204" pitchFamily="34" charset="0"/>
                <a:cs typeface="Tahoma" panose="020B0604030504040204" pitchFamily="34" charset="0"/>
              </a:rPr>
              <a:t>дела са </a:t>
            </a:r>
            <a:r>
              <a:rPr lang="bg-BG" sz="2000" b="1" dirty="0">
                <a:latin typeface="Tahoma" panose="020B0604030504040204" pitchFamily="34" charset="0"/>
                <a:ea typeface="Tahoma" panose="020B0604030504040204" pitchFamily="34" charset="0"/>
                <a:cs typeface="Tahoma" panose="020B0604030504040204" pitchFamily="34" charset="0"/>
              </a:rPr>
              <a:t>5644</a:t>
            </a:r>
            <a:r>
              <a:rPr lang="bg-BG" sz="2000" dirty="0">
                <a:latin typeface="Tahoma" panose="020B0604030504040204" pitchFamily="34" charset="0"/>
                <a:ea typeface="Tahoma" panose="020B0604030504040204" pitchFamily="34" charset="0"/>
                <a:cs typeface="Tahoma" panose="020B0604030504040204" pitchFamily="34" charset="0"/>
              </a:rPr>
              <a:t> бр., от тях –  2 358  бр. наказателни и 3 286 бр. граждански, като в тримесечен срок са приключили </a:t>
            </a:r>
            <a:r>
              <a:rPr lang="bg-BG" sz="2000" b="1" dirty="0">
                <a:latin typeface="Tahoma" panose="020B0604030504040204" pitchFamily="34" charset="0"/>
                <a:ea typeface="Tahoma" panose="020B0604030504040204" pitchFamily="34" charset="0"/>
                <a:cs typeface="Tahoma" panose="020B0604030504040204" pitchFamily="34" charset="0"/>
              </a:rPr>
              <a:t>93 %</a:t>
            </a:r>
            <a:r>
              <a:rPr lang="bg-BG" sz="2000" dirty="0">
                <a:latin typeface="Tahoma" panose="020B0604030504040204" pitchFamily="34" charset="0"/>
                <a:ea typeface="Tahoma" panose="020B0604030504040204" pitchFamily="34" charset="0"/>
                <a:cs typeface="Tahoma" panose="020B0604030504040204" pitchFamily="34" charset="0"/>
              </a:rPr>
              <a:t> от делата.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През </a:t>
            </a:r>
            <a:r>
              <a:rPr lang="bg-BG" sz="2000" b="1" dirty="0">
                <a:latin typeface="Tahoma" panose="020B0604030504040204" pitchFamily="34" charset="0"/>
                <a:ea typeface="Tahoma" panose="020B0604030504040204" pitchFamily="34" charset="0"/>
                <a:cs typeface="Tahoma" panose="020B0604030504040204" pitchFamily="34" charset="0"/>
              </a:rPr>
              <a:t>2024г.</a:t>
            </a:r>
            <a:r>
              <a:rPr lang="bg-BG" sz="2000" dirty="0">
                <a:latin typeface="Tahoma" panose="020B0604030504040204" pitchFamily="34" charset="0"/>
                <a:ea typeface="Tahoma" panose="020B0604030504040204" pitchFamily="34" charset="0"/>
                <a:cs typeface="Tahoma" panose="020B0604030504040204" pitchFamily="34" charset="0"/>
              </a:rPr>
              <a:t> общата натовареност по щат на съдиите в </a:t>
            </a:r>
            <a:r>
              <a:rPr lang="bg-BG" sz="2000" dirty="0" smtClean="0">
                <a:latin typeface="Tahoma" panose="020B0604030504040204" pitchFamily="34" charset="0"/>
                <a:ea typeface="Tahoma" panose="020B0604030504040204" pitchFamily="34" charset="0"/>
                <a:cs typeface="Tahoma" panose="020B0604030504040204" pitchFamily="34" charset="0"/>
              </a:rPr>
              <a:t>РС Шумен </a:t>
            </a:r>
            <a:r>
              <a:rPr lang="bg-BG" sz="2000" dirty="0">
                <a:latin typeface="Tahoma" panose="020B0604030504040204" pitchFamily="34" charset="0"/>
                <a:ea typeface="Tahoma" panose="020B0604030504040204" pitchFamily="34" charset="0"/>
                <a:cs typeface="Tahoma" panose="020B0604030504040204" pitchFamily="34" charset="0"/>
              </a:rPr>
              <a:t>към делата за разглеждане според статистическите отчети е </a:t>
            </a:r>
            <a:r>
              <a:rPr lang="bg-BG" sz="2000" b="1" dirty="0">
                <a:latin typeface="Tahoma" panose="020B0604030504040204" pitchFamily="34" charset="0"/>
                <a:ea typeface="Tahoma" panose="020B0604030504040204" pitchFamily="34" charset="0"/>
                <a:cs typeface="Tahoma" panose="020B0604030504040204" pitchFamily="34" charset="0"/>
              </a:rPr>
              <a:t>36.64</a:t>
            </a:r>
            <a:r>
              <a:rPr lang="bg-BG" sz="2000" dirty="0">
                <a:latin typeface="Tahoma" panose="020B0604030504040204" pitchFamily="34" charset="0"/>
                <a:ea typeface="Tahoma" panose="020B0604030504040204" pitchFamily="34" charset="0"/>
                <a:cs typeface="Tahoma" panose="020B0604030504040204" pitchFamily="34" charset="0"/>
              </a:rPr>
              <a:t>, а към свършените дела </a:t>
            </a:r>
            <a:r>
              <a:rPr lang="bg-BG" sz="2000" b="1" dirty="0">
                <a:latin typeface="Tahoma" panose="020B0604030504040204" pitchFamily="34" charset="0"/>
                <a:ea typeface="Tahoma" panose="020B0604030504040204" pitchFamily="34" charset="0"/>
                <a:cs typeface="Tahoma" panose="020B0604030504040204" pitchFamily="34" charset="0"/>
              </a:rPr>
              <a:t>33.60</a:t>
            </a:r>
            <a:r>
              <a:rPr lang="bg-BG" sz="2000" dirty="0">
                <a:latin typeface="Tahoma" panose="020B0604030504040204" pitchFamily="34" charset="0"/>
                <a:ea typeface="Tahoma" panose="020B0604030504040204" pitchFamily="34" charset="0"/>
                <a:cs typeface="Tahoma" panose="020B0604030504040204" pitchFamily="34" charset="0"/>
              </a:rPr>
              <a:t>.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Общата </a:t>
            </a:r>
            <a:r>
              <a:rPr lang="bg-BG" sz="2000" dirty="0">
                <a:latin typeface="Tahoma" panose="020B0604030504040204" pitchFamily="34" charset="0"/>
                <a:ea typeface="Tahoma" panose="020B0604030504040204" pitchFamily="34" charset="0"/>
                <a:cs typeface="Tahoma" panose="020B0604030504040204" pitchFamily="34" charset="0"/>
              </a:rPr>
              <a:t>действителна натовареност на съдиите към делата за разглеждане е </a:t>
            </a:r>
            <a:r>
              <a:rPr lang="bg-BG" sz="2000" b="1" dirty="0">
                <a:latin typeface="Tahoma" panose="020B0604030504040204" pitchFamily="34" charset="0"/>
                <a:ea typeface="Tahoma" panose="020B0604030504040204" pitchFamily="34" charset="0"/>
                <a:cs typeface="Tahoma" panose="020B0604030504040204" pitchFamily="34" charset="0"/>
              </a:rPr>
              <a:t>45.26</a:t>
            </a:r>
            <a:r>
              <a:rPr lang="bg-BG" sz="2000" dirty="0">
                <a:latin typeface="Tahoma" panose="020B0604030504040204" pitchFamily="34" charset="0"/>
                <a:ea typeface="Tahoma" panose="020B0604030504040204" pitchFamily="34" charset="0"/>
                <a:cs typeface="Tahoma" panose="020B0604030504040204" pitchFamily="34" charset="0"/>
              </a:rPr>
              <a:t>, а към свършените дела </a:t>
            </a:r>
            <a:r>
              <a:rPr lang="bg-BG" sz="2000" b="1" dirty="0">
                <a:latin typeface="Tahoma" panose="020B0604030504040204" pitchFamily="34" charset="0"/>
                <a:ea typeface="Tahoma" panose="020B0604030504040204" pitchFamily="34" charset="0"/>
                <a:cs typeface="Tahoma" panose="020B0604030504040204" pitchFamily="34" charset="0"/>
              </a:rPr>
              <a:t>41.50</a:t>
            </a:r>
            <a:r>
              <a:rPr lang="bg-BG" sz="2000" dirty="0">
                <a:latin typeface="Tahoma" panose="020B0604030504040204" pitchFamily="34" charset="0"/>
                <a:ea typeface="Tahoma" panose="020B0604030504040204" pitchFamily="34" charset="0"/>
                <a:cs typeface="Tahoma" panose="020B0604030504040204" pitchFamily="34" charset="0"/>
              </a:rPr>
              <a:t>. </a:t>
            </a:r>
          </a:p>
        </p:txBody>
      </p:sp>
    </p:spTree>
    <p:extLst>
      <p:ext uri="{BB962C8B-B14F-4D97-AF65-F5344CB8AC3E}">
        <p14:creationId xmlns:p14="http://schemas.microsoft.com/office/powerpoint/2010/main" val="278845615"/>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7543" y="188640"/>
            <a:ext cx="8640960" cy="5940088"/>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Приключилите </a:t>
            </a:r>
            <a:r>
              <a:rPr lang="bg-BG" sz="2000" dirty="0">
                <a:latin typeface="Tahoma" panose="020B0604030504040204" pitchFamily="34" charset="0"/>
                <a:ea typeface="Tahoma" panose="020B0604030504040204" pitchFamily="34" charset="0"/>
                <a:cs typeface="Tahoma" panose="020B0604030504040204" pitchFamily="34" charset="0"/>
              </a:rPr>
              <a:t>дела със съдебен акт по същество през </a:t>
            </a:r>
            <a:r>
              <a:rPr lang="bg-BG" sz="2000" b="1" dirty="0">
                <a:latin typeface="Tahoma" panose="020B0604030504040204" pitchFamily="34" charset="0"/>
                <a:ea typeface="Tahoma" panose="020B0604030504040204" pitchFamily="34" charset="0"/>
                <a:cs typeface="Tahoma" panose="020B0604030504040204" pitchFamily="34" charset="0"/>
              </a:rPr>
              <a:t>2024 </a:t>
            </a:r>
            <a:r>
              <a:rPr lang="bg-BG" sz="2000" dirty="0">
                <a:latin typeface="Tahoma" panose="020B0604030504040204" pitchFamily="34" charset="0"/>
                <a:ea typeface="Tahoma" panose="020B0604030504040204" pitchFamily="34" charset="0"/>
                <a:cs typeface="Tahoma" panose="020B0604030504040204" pitchFamily="34" charset="0"/>
              </a:rPr>
              <a:t>година са общо </a:t>
            </a:r>
            <a:r>
              <a:rPr lang="bg-BG" sz="2000" b="1" dirty="0">
                <a:latin typeface="Tahoma" panose="020B0604030504040204" pitchFamily="34" charset="0"/>
                <a:ea typeface="Tahoma" panose="020B0604030504040204" pitchFamily="34" charset="0"/>
                <a:cs typeface="Tahoma" panose="020B0604030504040204" pitchFamily="34" charset="0"/>
              </a:rPr>
              <a:t>4621 </a:t>
            </a:r>
            <a:r>
              <a:rPr lang="bg-BG" sz="2000" dirty="0">
                <a:latin typeface="Tahoma" panose="020B0604030504040204" pitchFamily="34" charset="0"/>
                <a:ea typeface="Tahoma" panose="020B0604030504040204" pitchFamily="34" charset="0"/>
                <a:cs typeface="Tahoma" panose="020B0604030504040204" pitchFamily="34" charset="0"/>
              </a:rPr>
              <a:t>бр. с </a:t>
            </a:r>
            <a:r>
              <a:rPr lang="bg-BG" sz="2000" b="1" dirty="0">
                <a:latin typeface="Tahoma" panose="020B0604030504040204" pitchFamily="34" charset="0"/>
                <a:ea typeface="Tahoma" panose="020B0604030504040204" pitchFamily="34" charset="0"/>
                <a:cs typeface="Tahoma" panose="020B0604030504040204" pitchFamily="34" charset="0"/>
              </a:rPr>
              <a:t>228 </a:t>
            </a:r>
            <a:r>
              <a:rPr lang="bg-BG" sz="2000" dirty="0">
                <a:latin typeface="Tahoma" panose="020B0604030504040204" pitchFamily="34" charset="0"/>
                <a:ea typeface="Tahoma" panose="020B0604030504040204" pitchFamily="34" charset="0"/>
                <a:cs typeface="Tahoma" panose="020B0604030504040204" pitchFamily="34" charset="0"/>
              </a:rPr>
              <a:t>бр. по-малко от миналата година, от тях: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-граждански </a:t>
            </a:r>
            <a:r>
              <a:rPr lang="bg-BG" sz="2000" dirty="0">
                <a:latin typeface="Tahoma" panose="020B0604030504040204" pitchFamily="34" charset="0"/>
                <a:ea typeface="Tahoma" panose="020B0604030504040204" pitchFamily="34" charset="0"/>
                <a:cs typeface="Tahoma" panose="020B0604030504040204" pitchFamily="34" charset="0"/>
              </a:rPr>
              <a:t>дела по общия ред – </a:t>
            </a:r>
            <a:r>
              <a:rPr lang="bg-BG" sz="2000" b="1" dirty="0">
                <a:latin typeface="Tahoma" panose="020B0604030504040204" pitchFamily="34" charset="0"/>
                <a:ea typeface="Tahoma" panose="020B0604030504040204" pitchFamily="34" charset="0"/>
                <a:cs typeface="Tahoma" panose="020B0604030504040204" pitchFamily="34" charset="0"/>
              </a:rPr>
              <a:t>660 </a:t>
            </a:r>
            <a:r>
              <a:rPr lang="bg-BG" sz="2000" dirty="0">
                <a:latin typeface="Tahoma" panose="020B0604030504040204" pitchFamily="34" charset="0"/>
                <a:ea typeface="Tahoma" panose="020B0604030504040204" pitchFamily="34" charset="0"/>
                <a:cs typeface="Tahoma" panose="020B0604030504040204" pitchFamily="34" charset="0"/>
              </a:rPr>
              <a:t>бр. с 61 бр. по-малко от миналата година;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-производства </a:t>
            </a:r>
            <a:r>
              <a:rPr lang="bg-BG" sz="2000" dirty="0">
                <a:latin typeface="Tahoma" panose="020B0604030504040204" pitchFamily="34" charset="0"/>
                <a:ea typeface="Tahoma" panose="020B0604030504040204" pitchFamily="34" charset="0"/>
                <a:cs typeface="Tahoma" panose="020B0604030504040204" pitchFamily="34" charset="0"/>
              </a:rPr>
              <a:t>по чл.310 от ГПК – </a:t>
            </a:r>
            <a:r>
              <a:rPr lang="bg-BG" sz="2000" b="1" dirty="0">
                <a:latin typeface="Tahoma" panose="020B0604030504040204" pitchFamily="34" charset="0"/>
                <a:ea typeface="Tahoma" panose="020B0604030504040204" pitchFamily="34" charset="0"/>
                <a:cs typeface="Tahoma" panose="020B0604030504040204" pitchFamily="34" charset="0"/>
              </a:rPr>
              <a:t>211</a:t>
            </a:r>
            <a:r>
              <a:rPr lang="bg-BG" sz="2000" dirty="0">
                <a:latin typeface="Tahoma" panose="020B0604030504040204" pitchFamily="34" charset="0"/>
                <a:ea typeface="Tahoma" panose="020B0604030504040204" pitchFamily="34" charset="0"/>
                <a:cs typeface="Tahoma" panose="020B0604030504040204" pitchFamily="34" charset="0"/>
              </a:rPr>
              <a:t> бр. с 168 бр. повече от миналата година;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-частни </a:t>
            </a:r>
            <a:r>
              <a:rPr lang="bg-BG" sz="2000" dirty="0">
                <a:latin typeface="Tahoma" panose="020B0604030504040204" pitchFamily="34" charset="0"/>
                <a:ea typeface="Tahoma" panose="020B0604030504040204" pitchFamily="34" charset="0"/>
                <a:cs typeface="Tahoma" panose="020B0604030504040204" pitchFamily="34" charset="0"/>
              </a:rPr>
              <a:t>граждански дела – </a:t>
            </a:r>
            <a:r>
              <a:rPr lang="bg-BG" sz="2000" b="1" dirty="0">
                <a:latin typeface="Tahoma" panose="020B0604030504040204" pitchFamily="34" charset="0"/>
                <a:ea typeface="Tahoma" panose="020B0604030504040204" pitchFamily="34" charset="0"/>
                <a:cs typeface="Tahoma" panose="020B0604030504040204" pitchFamily="34" charset="0"/>
              </a:rPr>
              <a:t>235</a:t>
            </a:r>
            <a:r>
              <a:rPr lang="bg-BG" sz="2000" dirty="0">
                <a:latin typeface="Tahoma" panose="020B0604030504040204" pitchFamily="34" charset="0"/>
                <a:ea typeface="Tahoma" panose="020B0604030504040204" pitchFamily="34" charset="0"/>
                <a:cs typeface="Tahoma" panose="020B0604030504040204" pitchFamily="34" charset="0"/>
              </a:rPr>
              <a:t> бр. с 16 бр. повече от 2023г.;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-по </a:t>
            </a:r>
            <a:r>
              <a:rPr lang="bg-BG" sz="2000" dirty="0">
                <a:latin typeface="Tahoma" panose="020B0604030504040204" pitchFamily="34" charset="0"/>
                <a:ea typeface="Tahoma" panose="020B0604030504040204" pitchFamily="34" charset="0"/>
                <a:cs typeface="Tahoma" panose="020B0604030504040204" pitchFamily="34" charset="0"/>
              </a:rPr>
              <a:t>чл.410 и 417 от ГПК – </a:t>
            </a:r>
            <a:r>
              <a:rPr lang="bg-BG" sz="2000" b="1" dirty="0">
                <a:latin typeface="Tahoma" panose="020B0604030504040204" pitchFamily="34" charset="0"/>
                <a:ea typeface="Tahoma" panose="020B0604030504040204" pitchFamily="34" charset="0"/>
                <a:cs typeface="Tahoma" panose="020B0604030504040204" pitchFamily="34" charset="0"/>
              </a:rPr>
              <a:t>1517</a:t>
            </a:r>
            <a:r>
              <a:rPr lang="bg-BG" sz="2000" dirty="0">
                <a:latin typeface="Tahoma" panose="020B0604030504040204" pitchFamily="34" charset="0"/>
                <a:ea typeface="Tahoma" panose="020B0604030504040204" pitchFamily="34" charset="0"/>
                <a:cs typeface="Tahoma" panose="020B0604030504040204" pitchFamily="34" charset="0"/>
              </a:rPr>
              <a:t> бр. с 210 бр. повече от 2023г.;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-НОХД </a:t>
            </a:r>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b="1" dirty="0">
                <a:latin typeface="Tahoma" panose="020B0604030504040204" pitchFamily="34" charset="0"/>
                <a:ea typeface="Tahoma" panose="020B0604030504040204" pitchFamily="34" charset="0"/>
                <a:cs typeface="Tahoma" panose="020B0604030504040204" pitchFamily="34" charset="0"/>
              </a:rPr>
              <a:t>43 </a:t>
            </a:r>
            <a:r>
              <a:rPr lang="bg-BG" sz="2000" dirty="0">
                <a:latin typeface="Tahoma" panose="020B0604030504040204" pitchFamily="34" charset="0"/>
                <a:ea typeface="Tahoma" panose="020B0604030504040204" pitchFamily="34" charset="0"/>
                <a:cs typeface="Tahoma" panose="020B0604030504040204" pitchFamily="34" charset="0"/>
              </a:rPr>
              <a:t>бр. колкото и през 2023г.;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-НЧХД </a:t>
            </a:r>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b="1" dirty="0">
                <a:latin typeface="Tahoma" panose="020B0604030504040204" pitchFamily="34" charset="0"/>
                <a:ea typeface="Tahoma" panose="020B0604030504040204" pitchFamily="34" charset="0"/>
                <a:cs typeface="Tahoma" panose="020B0604030504040204" pitchFamily="34" charset="0"/>
              </a:rPr>
              <a:t>12 </a:t>
            </a:r>
            <a:r>
              <a:rPr lang="bg-BG" sz="2000" dirty="0">
                <a:latin typeface="Tahoma" panose="020B0604030504040204" pitchFamily="34" charset="0"/>
                <a:ea typeface="Tahoma" panose="020B0604030504040204" pitchFamily="34" charset="0"/>
                <a:cs typeface="Tahoma" panose="020B0604030504040204" pitchFamily="34" charset="0"/>
              </a:rPr>
              <a:t>бр. с 1 бр. повече от 2023г.;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-АНД </a:t>
            </a:r>
            <a:r>
              <a:rPr lang="bg-BG" sz="2000" dirty="0">
                <a:latin typeface="Tahoma" panose="020B0604030504040204" pitchFamily="34" charset="0"/>
                <a:ea typeface="Tahoma" panose="020B0604030504040204" pitchFamily="34" charset="0"/>
                <a:cs typeface="Tahoma" panose="020B0604030504040204" pitchFamily="34" charset="0"/>
              </a:rPr>
              <a:t>по чл.78а от НК –  </a:t>
            </a:r>
            <a:r>
              <a:rPr lang="bg-BG" sz="2000" b="1" dirty="0">
                <a:latin typeface="Tahoma" panose="020B0604030504040204" pitchFamily="34" charset="0"/>
                <a:ea typeface="Tahoma" panose="020B0604030504040204" pitchFamily="34" charset="0"/>
                <a:cs typeface="Tahoma" panose="020B0604030504040204" pitchFamily="34" charset="0"/>
              </a:rPr>
              <a:t>4</a:t>
            </a:r>
            <a:r>
              <a:rPr lang="bg-BG" sz="2000" dirty="0">
                <a:latin typeface="Tahoma" panose="020B0604030504040204" pitchFamily="34" charset="0"/>
                <a:ea typeface="Tahoma" panose="020B0604030504040204" pitchFamily="34" charset="0"/>
                <a:cs typeface="Tahoma" panose="020B0604030504040204" pitchFamily="34" charset="0"/>
              </a:rPr>
              <a:t> бр. с 22 бр. по-малко от 2023г.;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-ЧНД </a:t>
            </a:r>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b="1" dirty="0">
                <a:latin typeface="Tahoma" panose="020B0604030504040204" pitchFamily="34" charset="0"/>
                <a:ea typeface="Tahoma" panose="020B0604030504040204" pitchFamily="34" charset="0"/>
                <a:cs typeface="Tahoma" panose="020B0604030504040204" pitchFamily="34" charset="0"/>
              </a:rPr>
              <a:t>1557</a:t>
            </a:r>
            <a:r>
              <a:rPr lang="bg-BG" sz="2000" dirty="0">
                <a:latin typeface="Tahoma" panose="020B0604030504040204" pitchFamily="34" charset="0"/>
                <a:ea typeface="Tahoma" panose="020B0604030504040204" pitchFamily="34" charset="0"/>
                <a:cs typeface="Tahoma" panose="020B0604030504040204" pitchFamily="34" charset="0"/>
              </a:rPr>
              <a:t> бр. със 357 бр. по-малко от 2023г. ; ЧНД разпити - </a:t>
            </a:r>
            <a:r>
              <a:rPr lang="bg-BG" sz="2000" b="1" dirty="0">
                <a:latin typeface="Tahoma" panose="020B0604030504040204" pitchFamily="34" charset="0"/>
                <a:ea typeface="Tahoma" panose="020B0604030504040204" pitchFamily="34" charset="0"/>
                <a:cs typeface="Tahoma" panose="020B0604030504040204" pitchFamily="34" charset="0"/>
              </a:rPr>
              <a:t>170</a:t>
            </a:r>
            <a:r>
              <a:rPr lang="bg-BG" sz="2000" dirty="0">
                <a:latin typeface="Tahoma" panose="020B0604030504040204" pitchFamily="34" charset="0"/>
                <a:ea typeface="Tahoma" panose="020B0604030504040204" pitchFamily="34" charset="0"/>
                <a:cs typeface="Tahoma" panose="020B0604030504040204" pitchFamily="34" charset="0"/>
              </a:rPr>
              <a:t> бр. със 9 бр. по-малко от 2023г.;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-НАХД </a:t>
            </a:r>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b="1" dirty="0">
                <a:latin typeface="Tahoma" panose="020B0604030504040204" pitchFamily="34" charset="0"/>
                <a:ea typeface="Tahoma" panose="020B0604030504040204" pitchFamily="34" charset="0"/>
                <a:cs typeface="Tahoma" panose="020B0604030504040204" pitchFamily="34" charset="0"/>
              </a:rPr>
              <a:t>212</a:t>
            </a:r>
            <a:r>
              <a:rPr lang="bg-BG" sz="2000" dirty="0">
                <a:latin typeface="Tahoma" panose="020B0604030504040204" pitchFamily="34" charset="0"/>
                <a:ea typeface="Tahoma" panose="020B0604030504040204" pitchFamily="34" charset="0"/>
                <a:cs typeface="Tahoma" panose="020B0604030504040204" pitchFamily="34" charset="0"/>
              </a:rPr>
              <a:t> бр. със 55 бр. по-малко от 2023г.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За </a:t>
            </a:r>
            <a:r>
              <a:rPr lang="bg-BG" sz="2000" dirty="0">
                <a:latin typeface="Tahoma" panose="020B0604030504040204" pitchFamily="34" charset="0"/>
                <a:ea typeface="Tahoma" panose="020B0604030504040204" pitchFamily="34" charset="0"/>
                <a:cs typeface="Tahoma" panose="020B0604030504040204" pitchFamily="34" charset="0"/>
              </a:rPr>
              <a:t>отчетния период общия брой заседания е </a:t>
            </a:r>
            <a:r>
              <a:rPr lang="bg-BG" sz="2000" b="1" dirty="0">
                <a:latin typeface="Tahoma" panose="020B0604030504040204" pitchFamily="34" charset="0"/>
                <a:ea typeface="Tahoma" panose="020B0604030504040204" pitchFamily="34" charset="0"/>
                <a:cs typeface="Tahoma" panose="020B0604030504040204" pitchFamily="34" charset="0"/>
              </a:rPr>
              <a:t>24</a:t>
            </a:r>
            <a:r>
              <a:rPr lang="en-US" sz="2000" b="1" dirty="0">
                <a:latin typeface="Tahoma" panose="020B0604030504040204" pitchFamily="34" charset="0"/>
                <a:ea typeface="Tahoma" panose="020B0604030504040204" pitchFamily="34" charset="0"/>
                <a:cs typeface="Tahoma" panose="020B0604030504040204" pitchFamily="34" charset="0"/>
              </a:rPr>
              <a:t>1</a:t>
            </a:r>
            <a:r>
              <a:rPr lang="bg-BG" sz="2000" b="1" dirty="0">
                <a:latin typeface="Tahoma" panose="020B0604030504040204" pitchFamily="34" charset="0"/>
                <a:ea typeface="Tahoma" panose="020B0604030504040204" pitchFamily="34" charset="0"/>
                <a:cs typeface="Tahoma" panose="020B0604030504040204" pitchFamily="34" charset="0"/>
              </a:rPr>
              <a:t>6</a:t>
            </a:r>
            <a:r>
              <a:rPr lang="bg-BG" sz="2000" dirty="0">
                <a:latin typeface="Tahoma" panose="020B0604030504040204" pitchFamily="34" charset="0"/>
                <a:ea typeface="Tahoma" panose="020B0604030504040204" pitchFamily="34" charset="0"/>
                <a:cs typeface="Tahoma" panose="020B0604030504040204" pitchFamily="34" charset="0"/>
              </a:rPr>
              <a:t> с </a:t>
            </a:r>
            <a:r>
              <a:rPr lang="en-US" sz="2000" dirty="0">
                <a:latin typeface="Tahoma" panose="020B0604030504040204" pitchFamily="34" charset="0"/>
                <a:ea typeface="Tahoma" panose="020B0604030504040204" pitchFamily="34" charset="0"/>
                <a:cs typeface="Tahoma" panose="020B0604030504040204" pitchFamily="34" charset="0"/>
              </a:rPr>
              <a:t>10</a:t>
            </a:r>
            <a:r>
              <a:rPr lang="bg-BG" sz="2000" dirty="0">
                <a:latin typeface="Tahoma" panose="020B0604030504040204" pitchFamily="34" charset="0"/>
                <a:ea typeface="Tahoma" panose="020B0604030504040204" pitchFamily="34" charset="0"/>
                <a:cs typeface="Tahoma" panose="020B0604030504040204" pitchFamily="34" charset="0"/>
              </a:rPr>
              <a:t> повече от миналата година от </a:t>
            </a:r>
            <a:r>
              <a:rPr lang="bg-BG" sz="2000" dirty="0" smtClean="0">
                <a:latin typeface="Tahoma" panose="020B0604030504040204" pitchFamily="34" charset="0"/>
                <a:ea typeface="Tahoma" panose="020B0604030504040204" pitchFamily="34" charset="0"/>
                <a:cs typeface="Tahoma" panose="020B0604030504040204" pitchFamily="34" charset="0"/>
              </a:rPr>
              <a:t>тях:</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-12</a:t>
            </a:r>
            <a:r>
              <a:rPr lang="en-US" sz="2000" dirty="0">
                <a:latin typeface="Tahoma" panose="020B0604030504040204" pitchFamily="34" charset="0"/>
                <a:ea typeface="Tahoma" panose="020B0604030504040204" pitchFamily="34" charset="0"/>
                <a:cs typeface="Tahoma" panose="020B0604030504040204" pitchFamily="34" charset="0"/>
              </a:rPr>
              <a:t>05</a:t>
            </a:r>
            <a:r>
              <a:rPr lang="bg-BG" sz="2000" dirty="0">
                <a:latin typeface="Tahoma" panose="020B0604030504040204" pitchFamily="34" charset="0"/>
                <a:ea typeface="Tahoma" panose="020B0604030504040204" pitchFamily="34" charset="0"/>
                <a:cs typeface="Tahoma" panose="020B0604030504040204" pitchFamily="34" charset="0"/>
              </a:rPr>
              <a:t> бр. по </a:t>
            </a:r>
            <a:r>
              <a:rPr lang="bg-BG" sz="2000" dirty="0" err="1" smtClean="0">
                <a:latin typeface="Tahoma" panose="020B0604030504040204" pitchFamily="34" charset="0"/>
                <a:ea typeface="Tahoma" panose="020B0604030504040204" pitchFamily="34" charset="0"/>
                <a:cs typeface="Tahoma" panose="020B0604030504040204" pitchFamily="34" charset="0"/>
              </a:rPr>
              <a:t>нак</a:t>
            </a:r>
            <a:r>
              <a:rPr lang="bg-BG" sz="2000" dirty="0" smtClean="0">
                <a:latin typeface="Tahoma" panose="020B0604030504040204" pitchFamily="34" charset="0"/>
                <a:ea typeface="Tahoma" panose="020B0604030504040204" pitchFamily="34" charset="0"/>
                <a:cs typeface="Tahoma" panose="020B0604030504040204" pitchFamily="34" charset="0"/>
              </a:rPr>
              <a:t>. дела </a:t>
            </a:r>
            <a:r>
              <a:rPr lang="bg-BG" sz="2000" dirty="0">
                <a:latin typeface="Tahoma" panose="020B0604030504040204" pitchFamily="34" charset="0"/>
                <a:ea typeface="Tahoma" panose="020B0604030504040204" pitchFamily="34" charset="0"/>
                <a:cs typeface="Tahoma" panose="020B0604030504040204" pitchFamily="34" charset="0"/>
              </a:rPr>
              <a:t>с</a:t>
            </a:r>
            <a:r>
              <a:rPr lang="en-US" sz="2000" dirty="0">
                <a:latin typeface="Tahoma" panose="020B0604030504040204" pitchFamily="34" charset="0"/>
                <a:ea typeface="Tahoma" panose="020B0604030504040204" pitchFamily="34" charset="0"/>
                <a:cs typeface="Tahoma" panose="020B0604030504040204" pitchFamily="34" charset="0"/>
              </a:rPr>
              <a:t> 66</a:t>
            </a:r>
            <a:r>
              <a:rPr lang="bg-BG" sz="2000" dirty="0">
                <a:latin typeface="Tahoma" panose="020B0604030504040204" pitchFamily="34" charset="0"/>
                <a:ea typeface="Tahoma" panose="020B0604030504040204" pitchFamily="34" charset="0"/>
                <a:cs typeface="Tahoma" panose="020B0604030504040204" pitchFamily="34" charset="0"/>
              </a:rPr>
              <a:t> по-малко от миналата </a:t>
            </a:r>
            <a:r>
              <a:rPr lang="bg-BG" sz="2000" dirty="0" smtClean="0">
                <a:latin typeface="Tahoma" panose="020B0604030504040204" pitchFamily="34" charset="0"/>
                <a:ea typeface="Tahoma" panose="020B0604030504040204" pitchFamily="34" charset="0"/>
                <a:cs typeface="Tahoma" panose="020B0604030504040204" pitchFamily="34" charset="0"/>
              </a:rPr>
              <a:t>година</a:t>
            </a: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-1211  </a:t>
            </a:r>
            <a:r>
              <a:rPr lang="bg-BG" sz="2000" dirty="0">
                <a:latin typeface="Tahoma" panose="020B0604030504040204" pitchFamily="34" charset="0"/>
                <a:ea typeface="Tahoma" panose="020B0604030504040204" pitchFamily="34" charset="0"/>
                <a:cs typeface="Tahoma" panose="020B0604030504040204" pitchFamily="34" charset="0"/>
              </a:rPr>
              <a:t>бр. заседания по граждански дела с 76 повече от 2023г.</a:t>
            </a:r>
          </a:p>
        </p:txBody>
      </p:sp>
    </p:spTree>
    <p:extLst>
      <p:ext uri="{BB962C8B-B14F-4D97-AF65-F5344CB8AC3E}">
        <p14:creationId xmlns:p14="http://schemas.microsoft.com/office/powerpoint/2010/main" val="8168961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3415297966"/>
              </p:ext>
            </p:extLst>
          </p:nvPr>
        </p:nvGraphicFramePr>
        <p:xfrm>
          <a:off x="323528" y="1937480"/>
          <a:ext cx="8496944" cy="3651759"/>
        </p:xfrm>
        <a:graphic>
          <a:graphicData uri="http://schemas.openxmlformats.org/drawingml/2006/table">
            <a:tbl>
              <a:tblPr firstRow="1" firstCol="1" lastRow="1" lastCol="1" bandRow="1" bandCol="1">
                <a:tableStyleId>{69012ECD-51FC-41F1-AA8D-1B2483CD663E}</a:tableStyleId>
              </a:tblPr>
              <a:tblGrid>
                <a:gridCol w="1089160"/>
                <a:gridCol w="1445809"/>
                <a:gridCol w="1688030"/>
                <a:gridCol w="1645431"/>
                <a:gridCol w="1339732"/>
                <a:gridCol w="1288782"/>
              </a:tblGrid>
              <a:tr h="1404523">
                <a:tc>
                  <a:txBody>
                    <a:bodyPr/>
                    <a:lstStyle/>
                    <a:p>
                      <a:pPr marR="180340" algn="ctr">
                        <a:lnSpc>
                          <a:spcPct val="115000"/>
                        </a:lnSpc>
                        <a:spcAft>
                          <a:spcPts val="0"/>
                        </a:spcAft>
                      </a:pPr>
                      <a:r>
                        <a:rPr lang="bg-BG" sz="1600" dirty="0">
                          <a:effectLst/>
                        </a:rPr>
                        <a:t>година</a:t>
                      </a:r>
                      <a:endParaRPr lang="bg-BG" sz="16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600" dirty="0">
                          <a:effectLst/>
                        </a:rPr>
                        <a:t>постъпили дела</a:t>
                      </a:r>
                      <a:endParaRPr lang="bg-BG" sz="16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600" dirty="0">
                          <a:effectLst/>
                        </a:rPr>
                        <a:t>дела за разглеждане</a:t>
                      </a:r>
                      <a:endParaRPr lang="bg-BG" sz="16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600" dirty="0">
                          <a:effectLst/>
                        </a:rPr>
                        <a:t>приключили</a:t>
                      </a:r>
                      <a:endParaRPr lang="bg-BG" sz="16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600" dirty="0">
                          <a:effectLst/>
                        </a:rPr>
                        <a:t>със съдебен </a:t>
                      </a:r>
                    </a:p>
                    <a:p>
                      <a:pPr marR="180340" algn="ctr">
                        <a:lnSpc>
                          <a:spcPct val="115000"/>
                        </a:lnSpc>
                        <a:spcAft>
                          <a:spcPts val="0"/>
                        </a:spcAft>
                      </a:pPr>
                      <a:r>
                        <a:rPr lang="bg-BG" sz="1600" dirty="0">
                          <a:effectLst/>
                        </a:rPr>
                        <a:t>акт по </a:t>
                      </a:r>
                    </a:p>
                    <a:p>
                      <a:pPr marR="180340" algn="ctr">
                        <a:lnSpc>
                          <a:spcPct val="115000"/>
                        </a:lnSpc>
                        <a:spcAft>
                          <a:spcPts val="0"/>
                        </a:spcAft>
                      </a:pPr>
                      <a:r>
                        <a:rPr lang="bg-BG" sz="1600" dirty="0">
                          <a:effectLst/>
                        </a:rPr>
                        <a:t>същество</a:t>
                      </a:r>
                      <a:endParaRPr lang="bg-BG" sz="16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600" dirty="0" err="1">
                          <a:effectLst/>
                        </a:rPr>
                        <a:t>Прекра-</a:t>
                      </a:r>
                      <a:endParaRPr lang="bg-BG" sz="1600" dirty="0">
                        <a:effectLst/>
                      </a:endParaRPr>
                    </a:p>
                    <a:p>
                      <a:pPr marR="180340" algn="ctr">
                        <a:lnSpc>
                          <a:spcPct val="115000"/>
                        </a:lnSpc>
                        <a:spcAft>
                          <a:spcPts val="0"/>
                        </a:spcAft>
                      </a:pPr>
                      <a:r>
                        <a:rPr lang="bg-BG" sz="1600" dirty="0" err="1">
                          <a:effectLst/>
                        </a:rPr>
                        <a:t>тени</a:t>
                      </a:r>
                      <a:endParaRPr lang="bg-BG" sz="16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61809">
                <a:tc>
                  <a:txBody>
                    <a:bodyPr/>
                    <a:lstStyle/>
                    <a:p>
                      <a:pPr marR="180340" algn="ctr">
                        <a:lnSpc>
                          <a:spcPct val="115000"/>
                        </a:lnSpc>
                        <a:spcAft>
                          <a:spcPts val="0"/>
                        </a:spcAft>
                      </a:pPr>
                      <a:r>
                        <a:rPr lang="bg-BG" sz="2000" dirty="0" smtClean="0">
                          <a:effectLst/>
                          <a:latin typeface="Arial" panose="020B0604020202020204" pitchFamily="34" charset="0"/>
                          <a:cs typeface="Arial" panose="020B0604020202020204" pitchFamily="34" charset="0"/>
                        </a:rPr>
                        <a:t>2024</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5699</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6155</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5644</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4621</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1023</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61809">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2023</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5733</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6179</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5723</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4849</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874</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61809">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2022</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a:effectLst/>
                          <a:latin typeface="Arial" panose="020B0604020202020204" pitchFamily="34" charset="0"/>
                          <a:cs typeface="Arial" panose="020B0604020202020204" pitchFamily="34" charset="0"/>
                        </a:rPr>
                        <a:t>5597</a:t>
                      </a:r>
                      <a:endParaRPr lang="bg-BG" sz="2000" b="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6168</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5722</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4780</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942</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61809">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2021</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5738</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a:effectLst/>
                          <a:latin typeface="Arial" panose="020B0604020202020204" pitchFamily="34" charset="0"/>
                          <a:cs typeface="Arial" panose="020B0604020202020204" pitchFamily="34" charset="0"/>
                        </a:rPr>
                        <a:t>6337</a:t>
                      </a:r>
                      <a:endParaRPr lang="bg-BG" sz="2000" b="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5766</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4782</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effectLst/>
                          <a:latin typeface="Arial" panose="020B0604020202020204" pitchFamily="34" charset="0"/>
                          <a:cs typeface="Arial" panose="020B0604020202020204" pitchFamily="34" charset="0"/>
                        </a:rPr>
                        <a:t>984</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 name="Title 2"/>
          <p:cNvSpPr>
            <a:spLocks noGrp="1"/>
          </p:cNvSpPr>
          <p:nvPr>
            <p:ph type="title"/>
          </p:nvPr>
        </p:nvSpPr>
        <p:spPr>
          <a:xfrm>
            <a:off x="457200" y="274638"/>
            <a:ext cx="8229600" cy="1354162"/>
          </a:xfrm>
        </p:spPr>
        <p:txBody>
          <a:bodyPr>
            <a:noAutofit/>
          </a:bodyPr>
          <a:lstStyle/>
          <a:p>
            <a:pPr algn="ctr"/>
            <a:r>
              <a:rPr lang="bg-BG" sz="2800" b="0" dirty="0" smtClean="0">
                <a:latin typeface="Arial" panose="020B0604020202020204" pitchFamily="34" charset="0"/>
                <a:ea typeface="Tahoma" panose="020B0604030504040204" pitchFamily="34" charset="0"/>
                <a:cs typeface="Arial" panose="020B0604020202020204" pitchFamily="34" charset="0"/>
              </a:rPr>
              <a:t>СРАВНИТЕЛНА ТАБЛИЦА ЗА ПОСТЪПИЛИ, РАЗГЛЕДАНИ И ПРИКЛЮЧИЛИ ДЕЛА ПРЕЗ ПОСЛЕДНИТЕ ГОДИНИ</a:t>
            </a:r>
            <a:endParaRPr lang="bg-BG" sz="2800" b="0" dirty="0">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77368310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177160724"/>
              </p:ext>
            </p:extLst>
          </p:nvPr>
        </p:nvGraphicFramePr>
        <p:xfrm>
          <a:off x="251520" y="1412776"/>
          <a:ext cx="8640960" cy="5256584"/>
        </p:xfrm>
        <a:graphic>
          <a:graphicData uri="http://schemas.openxmlformats.org/drawingml/2006/chart">
            <c:chart xmlns:c="http://schemas.openxmlformats.org/drawingml/2006/chart" xmlns:r="http://schemas.openxmlformats.org/officeDocument/2006/relationships" r:id="rId2"/>
          </a:graphicData>
        </a:graphic>
      </p:graphicFrame>
      <p:sp>
        <p:nvSpPr>
          <p:cNvPr id="3" name="Title 2"/>
          <p:cNvSpPr>
            <a:spLocks noGrp="1"/>
          </p:cNvSpPr>
          <p:nvPr>
            <p:ph type="title"/>
          </p:nvPr>
        </p:nvSpPr>
        <p:spPr/>
        <p:txBody>
          <a:bodyPr>
            <a:normAutofit/>
          </a:bodyPr>
          <a:lstStyle/>
          <a:p>
            <a:pPr algn="ctr"/>
            <a:r>
              <a:rPr lang="bg-BG" sz="3200" dirty="0" smtClean="0">
                <a:latin typeface="Arial" panose="020B0604020202020204" pitchFamily="34" charset="0"/>
                <a:cs typeface="Arial" panose="020B0604020202020204" pitchFamily="34" charset="0"/>
              </a:rPr>
              <a:t>ДЕЛАТА ПРЕЗ ГОДИНИТЕ-2021г., 2022г., 2023г. И 2024г.</a:t>
            </a:r>
            <a:endParaRPr lang="bg-BG"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28730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8690" y="97829"/>
            <a:ext cx="8229600" cy="778098"/>
          </a:xfrm>
        </p:spPr>
        <p:txBody>
          <a:bodyPr>
            <a:normAutofit/>
          </a:bodyPr>
          <a:lstStyle/>
          <a:p>
            <a:pPr algn="ctr"/>
            <a:r>
              <a:rPr lang="bg-BG" sz="3200" dirty="0" smtClean="0">
                <a:latin typeface="Arial" panose="020B0604020202020204" pitchFamily="34" charset="0"/>
                <a:cs typeface="Arial" panose="020B0604020202020204" pitchFamily="34" charset="0"/>
              </a:rPr>
              <a:t>ГРАЖДАНСКО ОТДЕЛЕНИЕ</a:t>
            </a:r>
            <a:endParaRPr lang="bg-BG" sz="3200" dirty="0">
              <a:latin typeface="Arial" panose="020B0604020202020204" pitchFamily="34" charset="0"/>
              <a:cs typeface="Arial" panose="020B0604020202020204" pitchFamily="34" charset="0"/>
            </a:endParaRPr>
          </a:p>
        </p:txBody>
      </p:sp>
      <p:sp>
        <p:nvSpPr>
          <p:cNvPr id="3" name="Rectangle 2"/>
          <p:cNvSpPr/>
          <p:nvPr/>
        </p:nvSpPr>
        <p:spPr>
          <a:xfrm>
            <a:off x="251520" y="875927"/>
            <a:ext cx="8784976" cy="769441"/>
          </a:xfrm>
          <a:prstGeom prst="rect">
            <a:avLst/>
          </a:prstGeom>
        </p:spPr>
        <p:txBody>
          <a:bodyPr wrap="square">
            <a:spAutoFit/>
          </a:bodyPr>
          <a:lstStyle/>
          <a:p>
            <a:pPr algn="just"/>
            <a:r>
              <a:rPr lang="bg-BG" sz="2400" dirty="0" smtClean="0">
                <a:latin typeface="Arial" panose="020B0604020202020204" pitchFamily="34" charset="0"/>
                <a:cs typeface="Arial" panose="020B0604020202020204" pitchFamily="34" charset="0"/>
              </a:rPr>
              <a:t>	</a:t>
            </a:r>
            <a:r>
              <a:rPr lang="bg-BG" sz="2000" dirty="0" smtClean="0">
                <a:latin typeface="Arial" panose="020B0604020202020204" pitchFamily="34" charset="0"/>
                <a:cs typeface="Arial" panose="020B0604020202020204" pitchFamily="34" charset="0"/>
              </a:rPr>
              <a:t>Брой </a:t>
            </a:r>
            <a:r>
              <a:rPr lang="bg-BG" sz="2000" dirty="0">
                <a:latin typeface="Arial" panose="020B0604020202020204" pitchFamily="34" charset="0"/>
                <a:cs typeface="Arial" panose="020B0604020202020204" pitchFamily="34" charset="0"/>
              </a:rPr>
              <a:t>дела за разглеждане, брой свършени дела,брой решени дела по същество и прекратени производства.</a:t>
            </a:r>
          </a:p>
        </p:txBody>
      </p:sp>
      <p:graphicFrame>
        <p:nvGraphicFramePr>
          <p:cNvPr id="4" name="Table 3"/>
          <p:cNvGraphicFramePr>
            <a:graphicFrameLocks noGrp="1"/>
          </p:cNvGraphicFramePr>
          <p:nvPr>
            <p:extLst>
              <p:ext uri="{D42A27DB-BD31-4B8C-83A1-F6EECF244321}">
                <p14:modId xmlns:p14="http://schemas.microsoft.com/office/powerpoint/2010/main" val="242083407"/>
              </p:ext>
            </p:extLst>
          </p:nvPr>
        </p:nvGraphicFramePr>
        <p:xfrm>
          <a:off x="286216" y="1844824"/>
          <a:ext cx="8640962" cy="2259451"/>
        </p:xfrm>
        <a:graphic>
          <a:graphicData uri="http://schemas.openxmlformats.org/drawingml/2006/table">
            <a:tbl>
              <a:tblPr firstRow="1" firstCol="1" lastRow="1" lastCol="1" bandRow="1" bandCol="1">
                <a:tableStyleId>{5C22544A-7EE6-4342-B048-85BDC9FD1C3A}</a:tableStyleId>
              </a:tblPr>
              <a:tblGrid>
                <a:gridCol w="1074866"/>
                <a:gridCol w="1426834"/>
                <a:gridCol w="1665877"/>
                <a:gridCol w="1368365"/>
                <a:gridCol w="1577623"/>
                <a:gridCol w="1527397"/>
              </a:tblGrid>
              <a:tr h="764242">
                <a:tc>
                  <a:txBody>
                    <a:bodyPr/>
                    <a:lstStyle/>
                    <a:p>
                      <a:pPr marR="180340" algn="ctr">
                        <a:lnSpc>
                          <a:spcPct val="115000"/>
                        </a:lnSpc>
                        <a:spcAft>
                          <a:spcPts val="0"/>
                        </a:spcAft>
                      </a:pPr>
                      <a:r>
                        <a:rPr lang="bg-BG" sz="1600" dirty="0">
                          <a:effectLst/>
                          <a:latin typeface="Arial" panose="020B0604020202020204" pitchFamily="34" charset="0"/>
                          <a:cs typeface="Arial" panose="020B0604020202020204" pitchFamily="34" charset="0"/>
                        </a:rPr>
                        <a:t>година</a:t>
                      </a:r>
                      <a:endParaRPr lang="bg-BG" sz="160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600" dirty="0">
                          <a:effectLst/>
                        </a:rPr>
                        <a:t>постъпили дела</a:t>
                      </a:r>
                      <a:endParaRPr lang="bg-BG" sz="1600" dirty="0">
                        <a:effectLst/>
                        <a:latin typeface="HebarU"/>
                        <a:ea typeface="Times New Roman"/>
                        <a:cs typeface="HebarU"/>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600" dirty="0">
                          <a:effectLst/>
                        </a:rPr>
                        <a:t>дела за разглеждане</a:t>
                      </a:r>
                      <a:endParaRPr lang="bg-BG" sz="1600" dirty="0">
                        <a:effectLst/>
                        <a:latin typeface="HebarU"/>
                        <a:ea typeface="Times New Roman"/>
                        <a:cs typeface="HebarU"/>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600" dirty="0">
                          <a:effectLst/>
                        </a:rPr>
                        <a:t>приключили</a:t>
                      </a:r>
                      <a:endParaRPr lang="bg-BG" sz="1600" dirty="0">
                        <a:effectLst/>
                        <a:latin typeface="HebarU"/>
                        <a:ea typeface="Times New Roman"/>
                        <a:cs typeface="HebarU"/>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400" dirty="0">
                          <a:effectLst/>
                        </a:rPr>
                        <a:t>със съдебен </a:t>
                      </a:r>
                    </a:p>
                    <a:p>
                      <a:pPr marR="180340" algn="ctr">
                        <a:lnSpc>
                          <a:spcPct val="115000"/>
                        </a:lnSpc>
                        <a:spcAft>
                          <a:spcPts val="0"/>
                        </a:spcAft>
                      </a:pPr>
                      <a:r>
                        <a:rPr lang="bg-BG" sz="1400" dirty="0">
                          <a:effectLst/>
                        </a:rPr>
                        <a:t>акт по </a:t>
                      </a:r>
                    </a:p>
                    <a:p>
                      <a:pPr marR="180340" algn="ctr">
                        <a:lnSpc>
                          <a:spcPct val="115000"/>
                        </a:lnSpc>
                        <a:spcAft>
                          <a:spcPts val="0"/>
                        </a:spcAft>
                      </a:pPr>
                      <a:r>
                        <a:rPr lang="bg-BG" sz="1400" dirty="0">
                          <a:effectLst/>
                        </a:rPr>
                        <a:t>същество</a:t>
                      </a:r>
                      <a:endParaRPr lang="bg-BG" sz="1400" dirty="0">
                        <a:effectLst/>
                        <a:latin typeface="HebarU"/>
                        <a:ea typeface="Times New Roman"/>
                        <a:cs typeface="HebarU"/>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1600" dirty="0">
                          <a:effectLst/>
                        </a:rPr>
                        <a:t>прекратени</a:t>
                      </a:r>
                      <a:endParaRPr lang="bg-BG" sz="1600" dirty="0">
                        <a:effectLst/>
                        <a:latin typeface="HebarU"/>
                        <a:ea typeface="Times New Roman"/>
                        <a:cs typeface="HebarU"/>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2242">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2024</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3366</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3683</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a:solidFill>
                            <a:schemeClr val="tx1"/>
                          </a:solidFill>
                          <a:effectLst/>
                          <a:latin typeface="Arial" panose="020B0604020202020204" pitchFamily="34" charset="0"/>
                          <a:cs typeface="Arial" panose="020B0604020202020204" pitchFamily="34" charset="0"/>
                        </a:rPr>
                        <a:t>3286</a:t>
                      </a:r>
                      <a:endParaRPr lang="bg-BG" sz="2000" b="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a:solidFill>
                            <a:schemeClr val="tx1"/>
                          </a:solidFill>
                          <a:effectLst/>
                          <a:latin typeface="Arial" panose="020B0604020202020204" pitchFamily="34" charset="0"/>
                          <a:cs typeface="Arial" panose="020B0604020202020204" pitchFamily="34" charset="0"/>
                        </a:rPr>
                        <a:t>2623</a:t>
                      </a:r>
                      <a:endParaRPr lang="bg-BG" sz="2000" b="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a:solidFill>
                            <a:schemeClr val="tx1"/>
                          </a:solidFill>
                          <a:effectLst/>
                          <a:latin typeface="Arial" panose="020B0604020202020204" pitchFamily="34" charset="0"/>
                          <a:cs typeface="Arial" panose="020B0604020202020204" pitchFamily="34" charset="0"/>
                        </a:rPr>
                        <a:t>663</a:t>
                      </a:r>
                      <a:endParaRPr lang="bg-BG" sz="2000" b="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32242">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2023</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2935</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3238</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2921</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2409</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a:solidFill>
                            <a:schemeClr val="tx1"/>
                          </a:solidFill>
                          <a:effectLst/>
                          <a:latin typeface="Arial" panose="020B0604020202020204" pitchFamily="34" charset="0"/>
                          <a:cs typeface="Arial" panose="020B0604020202020204" pitchFamily="34" charset="0"/>
                        </a:rPr>
                        <a:t>512</a:t>
                      </a:r>
                      <a:endParaRPr lang="bg-BG" sz="2000" b="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32242">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2022</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2774</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3196</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2893</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2386</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507</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3649">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2021</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3427</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3887</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3465</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2875</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R="180340" algn="ctr">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590</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5" name="Rectangle 4"/>
          <p:cNvSpPr/>
          <p:nvPr/>
        </p:nvSpPr>
        <p:spPr>
          <a:xfrm>
            <a:off x="233010" y="4293096"/>
            <a:ext cx="8640960" cy="1938992"/>
          </a:xfrm>
          <a:prstGeom prst="rect">
            <a:avLst/>
          </a:prstGeom>
        </p:spPr>
        <p:txBody>
          <a:bodyPr wrap="square">
            <a:spAutoFit/>
          </a:bodyPr>
          <a:lstStyle/>
          <a:p>
            <a:pPr algn="just"/>
            <a:r>
              <a:rPr lang="bg-BG" sz="2000" dirty="0" smtClean="0"/>
              <a:t>	</a:t>
            </a:r>
            <a:r>
              <a:rPr lang="bg-BG" sz="2000" dirty="0" smtClean="0">
                <a:latin typeface="Tahoma" panose="020B0604030504040204" pitchFamily="34" charset="0"/>
                <a:ea typeface="Tahoma" panose="020B0604030504040204" pitchFamily="34" charset="0"/>
                <a:cs typeface="Tahoma" panose="020B0604030504040204" pitchFamily="34" charset="0"/>
              </a:rPr>
              <a:t>От </a:t>
            </a:r>
            <a:r>
              <a:rPr lang="bg-BG" sz="2000" dirty="0">
                <a:latin typeface="Tahoma" panose="020B0604030504040204" pitchFamily="34" charset="0"/>
                <a:ea typeface="Tahoma" panose="020B0604030504040204" pitchFamily="34" charset="0"/>
                <a:cs typeface="Tahoma" panose="020B0604030504040204" pitchFamily="34" charset="0"/>
              </a:rPr>
              <a:t>общо свършените </a:t>
            </a:r>
            <a:r>
              <a:rPr lang="bg-BG" sz="2000" b="1" dirty="0">
                <a:latin typeface="Tahoma" panose="020B0604030504040204" pitchFamily="34" charset="0"/>
                <a:ea typeface="Tahoma" panose="020B0604030504040204" pitchFamily="34" charset="0"/>
                <a:cs typeface="Tahoma" panose="020B0604030504040204" pitchFamily="34" charset="0"/>
              </a:rPr>
              <a:t>3286</a:t>
            </a:r>
            <a:r>
              <a:rPr lang="bg-BG" sz="2000" dirty="0">
                <a:latin typeface="Tahoma" panose="020B0604030504040204" pitchFamily="34" charset="0"/>
                <a:ea typeface="Tahoma" panose="020B0604030504040204" pitchFamily="34" charset="0"/>
                <a:cs typeface="Tahoma" panose="020B0604030504040204" pitchFamily="34" charset="0"/>
              </a:rPr>
              <a:t> граждански дела, </a:t>
            </a:r>
            <a:r>
              <a:rPr lang="bg-BG" sz="2000" b="1" dirty="0">
                <a:latin typeface="Tahoma" panose="020B0604030504040204" pitchFamily="34" charset="0"/>
                <a:ea typeface="Tahoma" panose="020B0604030504040204" pitchFamily="34" charset="0"/>
                <a:cs typeface="Tahoma" panose="020B0604030504040204" pitchFamily="34" charset="0"/>
              </a:rPr>
              <a:t>663 </a:t>
            </a:r>
            <a:r>
              <a:rPr lang="bg-BG" sz="2000" dirty="0">
                <a:latin typeface="Tahoma" panose="020B0604030504040204" pitchFamily="34" charset="0"/>
                <a:ea typeface="Tahoma" panose="020B0604030504040204" pitchFamily="34" charset="0"/>
                <a:cs typeface="Tahoma" panose="020B0604030504040204" pitchFamily="34" charset="0"/>
              </a:rPr>
              <a:t>са прекратени /със 151 повече от 2023г./, а </a:t>
            </a:r>
            <a:r>
              <a:rPr lang="bg-BG" sz="2000" b="1" dirty="0">
                <a:latin typeface="Tahoma" panose="020B0604030504040204" pitchFamily="34" charset="0"/>
                <a:ea typeface="Tahoma" panose="020B0604030504040204" pitchFamily="34" charset="0"/>
                <a:cs typeface="Tahoma" panose="020B0604030504040204" pitchFamily="34" charset="0"/>
              </a:rPr>
              <a:t>2623</a:t>
            </a:r>
            <a:r>
              <a:rPr lang="bg-BG" sz="2000" dirty="0">
                <a:latin typeface="Tahoma" panose="020B0604030504040204" pitchFamily="34" charset="0"/>
                <a:ea typeface="Tahoma" panose="020B0604030504040204" pitchFamily="34" charset="0"/>
                <a:cs typeface="Tahoma" panose="020B0604030504040204" pitchFamily="34" charset="0"/>
              </a:rPr>
              <a:t> гр. дела са приключили със съдебен акт по същество/ с 214 бр. повече от 2023г./.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В </a:t>
            </a:r>
            <a:r>
              <a:rPr lang="bg-BG" sz="2000" dirty="0">
                <a:latin typeface="Tahoma" panose="020B0604030504040204" pitchFamily="34" charset="0"/>
                <a:ea typeface="Tahoma" panose="020B0604030504040204" pitchFamily="34" charset="0"/>
                <a:cs typeface="Tahoma" panose="020B0604030504040204" pitchFamily="34" charset="0"/>
              </a:rPr>
              <a:t>срок до </a:t>
            </a:r>
            <a:r>
              <a:rPr lang="bg-BG" sz="2000" dirty="0" smtClean="0">
                <a:latin typeface="Tahoma" panose="020B0604030504040204" pitchFamily="34" charset="0"/>
                <a:ea typeface="Tahoma" panose="020B0604030504040204" pitchFamily="34" charset="0"/>
                <a:cs typeface="Tahoma" panose="020B0604030504040204" pitchFamily="34" charset="0"/>
              </a:rPr>
              <a:t>3 месеца </a:t>
            </a:r>
            <a:r>
              <a:rPr lang="bg-BG" sz="2000" dirty="0">
                <a:latin typeface="Tahoma" panose="020B0604030504040204" pitchFamily="34" charset="0"/>
                <a:ea typeface="Tahoma" panose="020B0604030504040204" pitchFamily="34" charset="0"/>
                <a:cs typeface="Tahoma" panose="020B0604030504040204" pitchFamily="34" charset="0"/>
              </a:rPr>
              <a:t>са приключили </a:t>
            </a:r>
            <a:r>
              <a:rPr lang="bg-BG" sz="2000" b="1" dirty="0">
                <a:latin typeface="Tahoma" panose="020B0604030504040204" pitchFamily="34" charset="0"/>
                <a:ea typeface="Tahoma" panose="020B0604030504040204" pitchFamily="34" charset="0"/>
                <a:cs typeface="Tahoma" panose="020B0604030504040204" pitchFamily="34" charset="0"/>
              </a:rPr>
              <a:t>93%</a:t>
            </a:r>
            <a:r>
              <a:rPr lang="bg-BG" sz="2000" dirty="0">
                <a:latin typeface="Tahoma" panose="020B0604030504040204" pitchFamily="34" charset="0"/>
                <a:ea typeface="Tahoma" panose="020B0604030504040204" pitchFamily="34" charset="0"/>
                <a:cs typeface="Tahoma" panose="020B0604030504040204" pitchFamily="34" charset="0"/>
              </a:rPr>
              <a:t> от делата. За същия период през 2023г. в срок до </a:t>
            </a:r>
            <a:r>
              <a:rPr lang="bg-BG" sz="2000" dirty="0" smtClean="0">
                <a:latin typeface="Tahoma" panose="020B0604030504040204" pitchFamily="34" charset="0"/>
                <a:ea typeface="Tahoma" panose="020B0604030504040204" pitchFamily="34" charset="0"/>
                <a:cs typeface="Tahoma" panose="020B0604030504040204" pitchFamily="34" charset="0"/>
              </a:rPr>
              <a:t>3 месеца </a:t>
            </a:r>
            <a:r>
              <a:rPr lang="bg-BG" sz="2000" dirty="0">
                <a:latin typeface="Tahoma" panose="020B0604030504040204" pitchFamily="34" charset="0"/>
                <a:ea typeface="Tahoma" panose="020B0604030504040204" pitchFamily="34" charset="0"/>
                <a:cs typeface="Tahoma" panose="020B0604030504040204" pitchFamily="34" charset="0"/>
              </a:rPr>
              <a:t>са приключили също </a:t>
            </a:r>
            <a:r>
              <a:rPr lang="bg-BG" sz="2000" b="1" dirty="0">
                <a:latin typeface="Tahoma" panose="020B0604030504040204" pitchFamily="34" charset="0"/>
                <a:ea typeface="Tahoma" panose="020B0604030504040204" pitchFamily="34" charset="0"/>
                <a:cs typeface="Tahoma" panose="020B0604030504040204" pitchFamily="34" charset="0"/>
              </a:rPr>
              <a:t>93%</a:t>
            </a:r>
            <a:r>
              <a:rPr lang="bg-BG" sz="2000" dirty="0">
                <a:latin typeface="Tahoma" panose="020B0604030504040204" pitchFamily="34" charset="0"/>
                <a:ea typeface="Tahoma" panose="020B0604030504040204" pitchFamily="34" charset="0"/>
                <a:cs typeface="Tahoma" panose="020B0604030504040204" pitchFamily="34" charset="0"/>
              </a:rPr>
              <a:t> от </a:t>
            </a:r>
            <a:r>
              <a:rPr lang="bg-BG" sz="2000" dirty="0" smtClean="0">
                <a:latin typeface="Tahoma" panose="020B0604030504040204" pitchFamily="34" charset="0"/>
                <a:ea typeface="Tahoma" panose="020B0604030504040204" pitchFamily="34" charset="0"/>
                <a:cs typeface="Tahoma" panose="020B0604030504040204" pitchFamily="34" charset="0"/>
              </a:rPr>
              <a:t>делата.</a:t>
            </a:r>
            <a:endParaRPr lang="bg-BG"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61704703"/>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111969006"/>
              </p:ext>
            </p:extLst>
          </p:nvPr>
        </p:nvGraphicFramePr>
        <p:xfrm>
          <a:off x="457200" y="476672"/>
          <a:ext cx="8229600" cy="6120680"/>
        </p:xfrm>
        <a:graphic>
          <a:graphicData uri="http://schemas.openxmlformats.org/drawingml/2006/chart">
            <c:chart xmlns:c="http://schemas.openxmlformats.org/drawingml/2006/chart" xmlns:r="http://schemas.openxmlformats.org/officeDocument/2006/relationships" r:id="rId2"/>
          </a:graphicData>
        </a:graphic>
      </p:graphicFrame>
      <p:sp>
        <p:nvSpPr>
          <p:cNvPr id="3" name="Title 2"/>
          <p:cNvSpPr>
            <a:spLocks noGrp="1"/>
          </p:cNvSpPr>
          <p:nvPr>
            <p:ph type="title"/>
          </p:nvPr>
        </p:nvSpPr>
        <p:spPr>
          <a:xfrm>
            <a:off x="755576" y="-171400"/>
            <a:ext cx="8229600" cy="1143000"/>
          </a:xfrm>
        </p:spPr>
        <p:txBody>
          <a:bodyPr/>
          <a:lstStyle/>
          <a:p>
            <a:endParaRPr lang="bg-BG" dirty="0"/>
          </a:p>
        </p:txBody>
      </p:sp>
    </p:spTree>
    <p:extLst>
      <p:ext uri="{BB962C8B-B14F-4D97-AF65-F5344CB8AC3E}">
        <p14:creationId xmlns:p14="http://schemas.microsoft.com/office/powerpoint/2010/main" val="30604373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36104"/>
          </a:xfrm>
        </p:spPr>
        <p:txBody>
          <a:bodyPr>
            <a:normAutofit fontScale="90000"/>
          </a:bodyPr>
          <a:lstStyle/>
          <a:p>
            <a:pPr algn="ctr"/>
            <a:r>
              <a:rPr lang="bg-BG" sz="2800" dirty="0" smtClean="0">
                <a:latin typeface="Tahoma" panose="020B0604030504040204" pitchFamily="34" charset="0"/>
                <a:ea typeface="Tahoma" panose="020B0604030504040204" pitchFamily="34" charset="0"/>
                <a:cs typeface="Tahoma" panose="020B0604030504040204" pitchFamily="34" charset="0"/>
              </a:rPr>
              <a:t>ОБЖАЛВАНИ СЪДЕБНИ АКТОВЕ ПО ГРАЖДАНСКИ ДЕЛА</a:t>
            </a:r>
            <a:endParaRPr lang="bg-BG" sz="28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51230" y="1052736"/>
            <a:ext cx="8640960" cy="5355312"/>
          </a:xfrm>
          <a:prstGeom prst="rect">
            <a:avLst/>
          </a:prstGeom>
        </p:spPr>
        <p:txBody>
          <a:bodyPr wrap="square">
            <a:spAutoFit/>
          </a:bodyPr>
          <a:lstStyle/>
          <a:p>
            <a:pPr algn="just"/>
            <a:r>
              <a:rPr lang="bg-BG" b="1" dirty="0" smtClean="0">
                <a:latin typeface="Arial" panose="020B0604020202020204" pitchFamily="34" charset="0"/>
                <a:cs typeface="Arial" panose="020B0604020202020204" pitchFamily="34" charset="0"/>
              </a:rPr>
              <a:t>	</a:t>
            </a:r>
            <a:r>
              <a:rPr lang="bg-BG" b="1" dirty="0" smtClean="0">
                <a:latin typeface="Tahoma" panose="020B0604030504040204" pitchFamily="34" charset="0"/>
                <a:ea typeface="Tahoma" panose="020B0604030504040204" pitchFamily="34" charset="0"/>
                <a:cs typeface="Tahoma" panose="020B0604030504040204" pitchFamily="34" charset="0"/>
              </a:rPr>
              <a:t>Обжалваните </a:t>
            </a:r>
            <a:r>
              <a:rPr lang="bg-BG" b="1" dirty="0">
                <a:latin typeface="Tahoma" panose="020B0604030504040204" pitchFamily="34" charset="0"/>
                <a:ea typeface="Tahoma" panose="020B0604030504040204" pitchFamily="34" charset="0"/>
                <a:cs typeface="Tahoma" panose="020B0604030504040204" pitchFamily="34" charset="0"/>
              </a:rPr>
              <a:t>граждански</a:t>
            </a:r>
            <a:r>
              <a:rPr lang="bg-BG" dirty="0">
                <a:latin typeface="Tahoma" panose="020B0604030504040204" pitchFamily="34" charset="0"/>
                <a:ea typeface="Tahoma" panose="020B0604030504040204" pitchFamily="34" charset="0"/>
                <a:cs typeface="Tahoma" panose="020B0604030504040204" pitchFamily="34" charset="0"/>
              </a:rPr>
              <a:t> </a:t>
            </a:r>
            <a:r>
              <a:rPr lang="bg-BG" b="1" dirty="0">
                <a:latin typeface="Tahoma" panose="020B0604030504040204" pitchFamily="34" charset="0"/>
                <a:ea typeface="Tahoma" panose="020B0604030504040204" pitchFamily="34" charset="0"/>
                <a:cs typeface="Tahoma" panose="020B0604030504040204" pitchFamily="34" charset="0"/>
              </a:rPr>
              <a:t>дела</a:t>
            </a:r>
            <a:r>
              <a:rPr lang="bg-BG" dirty="0">
                <a:latin typeface="Tahoma" panose="020B0604030504040204" pitchFamily="34" charset="0"/>
                <a:ea typeface="Tahoma" panose="020B0604030504040204" pitchFamily="34" charset="0"/>
                <a:cs typeface="Tahoma" panose="020B0604030504040204" pitchFamily="34" charset="0"/>
              </a:rPr>
              <a:t> за отчетния период са </a:t>
            </a:r>
            <a:r>
              <a:rPr lang="bg-BG" b="1" dirty="0">
                <a:latin typeface="Tahoma" panose="020B0604030504040204" pitchFamily="34" charset="0"/>
                <a:ea typeface="Tahoma" panose="020B0604030504040204" pitchFamily="34" charset="0"/>
                <a:cs typeface="Tahoma" panose="020B0604030504040204" pitchFamily="34" charset="0"/>
              </a:rPr>
              <a:t>147</a:t>
            </a:r>
            <a:r>
              <a:rPr lang="bg-BG" dirty="0">
                <a:latin typeface="Tahoma" panose="020B0604030504040204" pitchFamily="34" charset="0"/>
                <a:ea typeface="Tahoma" panose="020B0604030504040204" pitchFamily="34" charset="0"/>
                <a:cs typeface="Tahoma" panose="020B0604030504040204" pitchFamily="34" charset="0"/>
              </a:rPr>
              <a:t> бр. с 4 бр. по-малко от 2023г., с резултат от обжалването през </a:t>
            </a:r>
            <a:r>
              <a:rPr lang="bg-BG" b="1" dirty="0">
                <a:latin typeface="Tahoma" panose="020B0604030504040204" pitchFamily="34" charset="0"/>
                <a:ea typeface="Tahoma" panose="020B0604030504040204" pitchFamily="34" charset="0"/>
                <a:cs typeface="Tahoma" panose="020B0604030504040204" pitchFamily="34" charset="0"/>
              </a:rPr>
              <a:t>2024</a:t>
            </a:r>
            <a:r>
              <a:rPr lang="bg-BG" dirty="0">
                <a:latin typeface="Tahoma" panose="020B0604030504040204" pitchFamily="34" charset="0"/>
                <a:ea typeface="Tahoma" panose="020B0604030504040204" pitchFamily="34" charset="0"/>
                <a:cs typeface="Tahoma" panose="020B0604030504040204" pitchFamily="34" charset="0"/>
              </a:rPr>
              <a:t> г. са се върнали </a:t>
            </a:r>
            <a:r>
              <a:rPr lang="bg-BG" b="1" dirty="0">
                <a:latin typeface="Tahoma" panose="020B0604030504040204" pitchFamily="34" charset="0"/>
                <a:ea typeface="Tahoma" panose="020B0604030504040204" pitchFamily="34" charset="0"/>
                <a:cs typeface="Tahoma" panose="020B0604030504040204" pitchFamily="34" charset="0"/>
              </a:rPr>
              <a:t>93</a:t>
            </a:r>
            <a:r>
              <a:rPr lang="bg-BG" dirty="0">
                <a:latin typeface="Tahoma" panose="020B0604030504040204" pitchFamily="34" charset="0"/>
                <a:ea typeface="Tahoma" panose="020B0604030504040204" pitchFamily="34" charset="0"/>
                <a:cs typeface="Tahoma" panose="020B0604030504040204" pitchFamily="34" charset="0"/>
              </a:rPr>
              <a:t> бр. решения и </a:t>
            </a:r>
            <a:r>
              <a:rPr lang="bg-BG" b="1" dirty="0">
                <a:latin typeface="Tahoma" panose="020B0604030504040204" pitchFamily="34" charset="0"/>
                <a:ea typeface="Tahoma" panose="020B0604030504040204" pitchFamily="34" charset="0"/>
                <a:cs typeface="Tahoma" panose="020B0604030504040204" pitchFamily="34" charset="0"/>
              </a:rPr>
              <a:t>26</a:t>
            </a:r>
            <a:r>
              <a:rPr lang="bg-BG" dirty="0">
                <a:latin typeface="Tahoma" panose="020B0604030504040204" pitchFamily="34" charset="0"/>
                <a:ea typeface="Tahoma" panose="020B0604030504040204" pitchFamily="34" charset="0"/>
                <a:cs typeface="Tahoma" panose="020B0604030504040204" pitchFamily="34" charset="0"/>
              </a:rPr>
              <a:t> бр. определения.</a:t>
            </a:r>
          </a:p>
          <a:p>
            <a:pPr algn="just"/>
            <a:r>
              <a:rPr lang="bg-BG" dirty="0" smtClean="0">
                <a:latin typeface="Tahoma" panose="020B0604030504040204" pitchFamily="34" charset="0"/>
                <a:ea typeface="Tahoma" panose="020B0604030504040204" pitchFamily="34" charset="0"/>
                <a:cs typeface="Tahoma" panose="020B0604030504040204" pitchFamily="34" charset="0"/>
              </a:rPr>
              <a:t>	От </a:t>
            </a:r>
            <a:r>
              <a:rPr lang="bg-BG" b="1" dirty="0">
                <a:latin typeface="Tahoma" panose="020B0604030504040204" pitchFamily="34" charset="0"/>
                <a:ea typeface="Tahoma" panose="020B0604030504040204" pitchFamily="34" charset="0"/>
                <a:cs typeface="Tahoma" panose="020B0604030504040204" pitchFamily="34" charset="0"/>
              </a:rPr>
              <a:t>93</a:t>
            </a:r>
            <a:r>
              <a:rPr lang="bg-BG" dirty="0">
                <a:latin typeface="Tahoma" panose="020B0604030504040204" pitchFamily="34" charset="0"/>
                <a:ea typeface="Tahoma" panose="020B0604030504040204" pitchFamily="34" charset="0"/>
                <a:cs typeface="Tahoma" panose="020B0604030504040204" pitchFamily="34" charset="0"/>
              </a:rPr>
              <a:t> бр. върнали се решения: </a:t>
            </a:r>
          </a:p>
          <a:p>
            <a:pPr algn="just"/>
            <a:r>
              <a:rPr lang="bg-BG" dirty="0" smtClean="0">
                <a:latin typeface="Tahoma" panose="020B0604030504040204" pitchFamily="34" charset="0"/>
                <a:ea typeface="Tahoma" panose="020B0604030504040204" pitchFamily="34" charset="0"/>
                <a:cs typeface="Tahoma" panose="020B0604030504040204" pitchFamily="34" charset="0"/>
              </a:rPr>
              <a:t>	- </a:t>
            </a:r>
            <a:r>
              <a:rPr lang="bg-BG" b="1" dirty="0" smtClean="0">
                <a:latin typeface="Tahoma" panose="020B0604030504040204" pitchFamily="34" charset="0"/>
                <a:ea typeface="Tahoma" panose="020B0604030504040204" pitchFamily="34" charset="0"/>
                <a:cs typeface="Tahoma" panose="020B0604030504040204" pitchFamily="34" charset="0"/>
              </a:rPr>
              <a:t>48</a:t>
            </a:r>
            <a:r>
              <a:rPr lang="bg-BG" dirty="0" smtClean="0">
                <a:latin typeface="Tahoma" panose="020B0604030504040204" pitchFamily="34" charset="0"/>
                <a:ea typeface="Tahoma" panose="020B0604030504040204" pitchFamily="34" charset="0"/>
                <a:cs typeface="Tahoma" panose="020B0604030504040204" pitchFamily="34" charset="0"/>
              </a:rPr>
              <a:t> </a:t>
            </a:r>
            <a:r>
              <a:rPr lang="bg-BG" dirty="0">
                <a:latin typeface="Tahoma" panose="020B0604030504040204" pitchFamily="34" charset="0"/>
                <a:ea typeface="Tahoma" panose="020B0604030504040204" pitchFamily="34" charset="0"/>
                <a:cs typeface="Tahoma" panose="020B0604030504040204" pitchFamily="34" charset="0"/>
              </a:rPr>
              <a:t>бр. са изцяло потвърдени /</a:t>
            </a:r>
            <a:r>
              <a:rPr lang="bg-BG" dirty="0" err="1">
                <a:latin typeface="Tahoma" panose="020B0604030504040204" pitchFamily="34" charset="0"/>
                <a:ea typeface="Tahoma" panose="020B0604030504040204" pitchFamily="34" charset="0"/>
                <a:cs typeface="Tahoma" panose="020B0604030504040204" pitchFamily="34" charset="0"/>
              </a:rPr>
              <a:t>инд</a:t>
            </a:r>
            <a:r>
              <a:rPr lang="bg-BG" dirty="0">
                <a:latin typeface="Tahoma" panose="020B0604030504040204" pitchFamily="34" charset="0"/>
                <a:ea typeface="Tahoma" panose="020B0604030504040204" pitchFamily="34" charset="0"/>
                <a:cs typeface="Tahoma" panose="020B0604030504040204" pitchFamily="34" charset="0"/>
              </a:rPr>
              <a:t>.1-1/; </a:t>
            </a:r>
          </a:p>
          <a:p>
            <a:pPr algn="just"/>
            <a:r>
              <a:rPr lang="bg-BG" dirty="0" smtClean="0">
                <a:latin typeface="Tahoma" panose="020B0604030504040204" pitchFamily="34" charset="0"/>
                <a:ea typeface="Tahoma" panose="020B0604030504040204" pitchFamily="34" charset="0"/>
                <a:cs typeface="Tahoma" panose="020B0604030504040204" pitchFamily="34" charset="0"/>
              </a:rPr>
              <a:t>	- </a:t>
            </a:r>
            <a:r>
              <a:rPr lang="bg-BG" b="1" dirty="0" smtClean="0">
                <a:latin typeface="Tahoma" panose="020B0604030504040204" pitchFamily="34" charset="0"/>
                <a:ea typeface="Tahoma" panose="020B0604030504040204" pitchFamily="34" charset="0"/>
                <a:cs typeface="Tahoma" panose="020B0604030504040204" pitchFamily="34" charset="0"/>
              </a:rPr>
              <a:t>1 </a:t>
            </a:r>
            <a:r>
              <a:rPr lang="bg-BG" dirty="0">
                <a:latin typeface="Tahoma" panose="020B0604030504040204" pitchFamily="34" charset="0"/>
                <a:ea typeface="Tahoma" panose="020B0604030504040204" pitchFamily="34" charset="0"/>
                <a:cs typeface="Tahoma" panose="020B0604030504040204" pitchFamily="34" charset="0"/>
              </a:rPr>
              <a:t>бр. – не са допуснати до касационно обжалване/</a:t>
            </a:r>
            <a:r>
              <a:rPr lang="bg-BG" dirty="0" err="1">
                <a:latin typeface="Tahoma" panose="020B0604030504040204" pitchFamily="34" charset="0"/>
                <a:ea typeface="Tahoma" panose="020B0604030504040204" pitchFamily="34" charset="0"/>
                <a:cs typeface="Tahoma" panose="020B0604030504040204" pitchFamily="34" charset="0"/>
              </a:rPr>
              <a:t>инд</a:t>
            </a:r>
            <a:r>
              <a:rPr lang="bg-BG" dirty="0">
                <a:latin typeface="Tahoma" panose="020B0604030504040204" pitchFamily="34" charset="0"/>
                <a:ea typeface="Tahoma" panose="020B0604030504040204" pitchFamily="34" charset="0"/>
                <a:cs typeface="Tahoma" panose="020B0604030504040204" pitchFamily="34" charset="0"/>
              </a:rPr>
              <a:t>.1-2/; </a:t>
            </a:r>
          </a:p>
          <a:p>
            <a:pPr algn="just"/>
            <a:r>
              <a:rPr lang="bg-BG" dirty="0" smtClean="0">
                <a:latin typeface="Tahoma" panose="020B0604030504040204" pitchFamily="34" charset="0"/>
                <a:ea typeface="Tahoma" panose="020B0604030504040204" pitchFamily="34" charset="0"/>
                <a:cs typeface="Tahoma" panose="020B0604030504040204" pitchFamily="34" charset="0"/>
              </a:rPr>
              <a:t>	- </a:t>
            </a:r>
            <a:r>
              <a:rPr lang="bg-BG" b="1" dirty="0" smtClean="0">
                <a:latin typeface="Tahoma" panose="020B0604030504040204" pitchFamily="34" charset="0"/>
                <a:ea typeface="Tahoma" panose="020B0604030504040204" pitchFamily="34" charset="0"/>
                <a:cs typeface="Tahoma" panose="020B0604030504040204" pitchFamily="34" charset="0"/>
              </a:rPr>
              <a:t>5</a:t>
            </a:r>
            <a:r>
              <a:rPr lang="bg-BG" dirty="0" smtClean="0">
                <a:latin typeface="Tahoma" panose="020B0604030504040204" pitchFamily="34" charset="0"/>
                <a:ea typeface="Tahoma" panose="020B0604030504040204" pitchFamily="34" charset="0"/>
                <a:cs typeface="Tahoma" panose="020B0604030504040204" pitchFamily="34" charset="0"/>
              </a:rPr>
              <a:t> </a:t>
            </a:r>
            <a:r>
              <a:rPr lang="bg-BG" dirty="0">
                <a:latin typeface="Tahoma" panose="020B0604030504040204" pitchFamily="34" charset="0"/>
                <a:ea typeface="Tahoma" panose="020B0604030504040204" pitchFamily="34" charset="0"/>
                <a:cs typeface="Tahoma" panose="020B0604030504040204" pitchFamily="34" charset="0"/>
              </a:rPr>
              <a:t>бр. са изцяло отменени или, обезсилени от горната инстанция и постановен акт по същество /</a:t>
            </a:r>
            <a:r>
              <a:rPr lang="bg-BG" dirty="0" err="1">
                <a:latin typeface="Tahoma" panose="020B0604030504040204" pitchFamily="34" charset="0"/>
                <a:ea typeface="Tahoma" panose="020B0604030504040204" pitchFamily="34" charset="0"/>
                <a:cs typeface="Tahoma" panose="020B0604030504040204" pitchFamily="34" charset="0"/>
              </a:rPr>
              <a:t>инд</a:t>
            </a:r>
            <a:r>
              <a:rPr lang="bg-BG" dirty="0">
                <a:latin typeface="Tahoma" panose="020B0604030504040204" pitchFamily="34" charset="0"/>
                <a:ea typeface="Tahoma" panose="020B0604030504040204" pitchFamily="34" charset="0"/>
                <a:cs typeface="Tahoma" panose="020B0604030504040204" pitchFamily="34" charset="0"/>
              </a:rPr>
              <a:t>.1-3а./; </a:t>
            </a:r>
          </a:p>
          <a:p>
            <a:pPr algn="just"/>
            <a:r>
              <a:rPr lang="bg-BG" dirty="0" smtClean="0">
                <a:latin typeface="Tahoma" panose="020B0604030504040204" pitchFamily="34" charset="0"/>
                <a:ea typeface="Tahoma" panose="020B0604030504040204" pitchFamily="34" charset="0"/>
                <a:cs typeface="Tahoma" panose="020B0604030504040204" pitchFamily="34" charset="0"/>
              </a:rPr>
              <a:t>	- </a:t>
            </a:r>
            <a:r>
              <a:rPr lang="bg-BG" b="1" dirty="0" smtClean="0">
                <a:latin typeface="Tahoma" panose="020B0604030504040204" pitchFamily="34" charset="0"/>
                <a:ea typeface="Tahoma" panose="020B0604030504040204" pitchFamily="34" charset="0"/>
                <a:cs typeface="Tahoma" panose="020B0604030504040204" pitchFamily="34" charset="0"/>
              </a:rPr>
              <a:t>1</a:t>
            </a:r>
            <a:r>
              <a:rPr lang="bg-BG" dirty="0" smtClean="0">
                <a:latin typeface="Tahoma" panose="020B0604030504040204" pitchFamily="34" charset="0"/>
                <a:ea typeface="Tahoma" panose="020B0604030504040204" pitchFamily="34" charset="0"/>
                <a:cs typeface="Tahoma" panose="020B0604030504040204" pitchFamily="34" charset="0"/>
              </a:rPr>
              <a:t> </a:t>
            </a:r>
            <a:r>
              <a:rPr lang="bg-BG" dirty="0">
                <a:latin typeface="Tahoma" panose="020B0604030504040204" pitchFamily="34" charset="0"/>
                <a:ea typeface="Tahoma" panose="020B0604030504040204" pitchFamily="34" charset="0"/>
                <a:cs typeface="Tahoma" panose="020B0604030504040204" pitchFamily="34" charset="0"/>
              </a:rPr>
              <a:t>бр. е с индекс - 1-3б - съдебен акт, който е изцяло обезсилен, без значение дали делото е върнато за ново разглеждане или не е;</a:t>
            </a:r>
          </a:p>
          <a:p>
            <a:pPr algn="just"/>
            <a:r>
              <a:rPr lang="bg-BG" dirty="0" smtClean="0">
                <a:latin typeface="Tahoma" panose="020B0604030504040204" pitchFamily="34" charset="0"/>
                <a:ea typeface="Tahoma" panose="020B0604030504040204" pitchFamily="34" charset="0"/>
                <a:cs typeface="Tahoma" panose="020B0604030504040204" pitchFamily="34" charset="0"/>
              </a:rPr>
              <a:t>	- </a:t>
            </a:r>
            <a:r>
              <a:rPr lang="bg-BG" b="1" dirty="0" smtClean="0">
                <a:latin typeface="Tahoma" panose="020B0604030504040204" pitchFamily="34" charset="0"/>
                <a:ea typeface="Tahoma" panose="020B0604030504040204" pitchFamily="34" charset="0"/>
                <a:cs typeface="Tahoma" panose="020B0604030504040204" pitchFamily="34" charset="0"/>
              </a:rPr>
              <a:t>1</a:t>
            </a:r>
            <a:r>
              <a:rPr lang="bg-BG" dirty="0" smtClean="0">
                <a:latin typeface="Tahoma" panose="020B0604030504040204" pitchFamily="34" charset="0"/>
                <a:ea typeface="Tahoma" panose="020B0604030504040204" pitchFamily="34" charset="0"/>
                <a:cs typeface="Tahoma" panose="020B0604030504040204" pitchFamily="34" charset="0"/>
              </a:rPr>
              <a:t> </a:t>
            </a:r>
            <a:r>
              <a:rPr lang="bg-BG" dirty="0">
                <a:latin typeface="Tahoma" panose="020B0604030504040204" pitchFamily="34" charset="0"/>
                <a:ea typeface="Tahoma" panose="020B0604030504040204" pitchFamily="34" charset="0"/>
                <a:cs typeface="Tahoma" panose="020B0604030504040204" pitchFamily="34" charset="0"/>
              </a:rPr>
              <a:t>бр. с индекс 1-3г - съдебен акт, който е отменен в едната част и е обезсилен в другата част.; </a:t>
            </a:r>
          </a:p>
          <a:p>
            <a:pPr algn="just"/>
            <a:r>
              <a:rPr lang="bg-BG" dirty="0" smtClean="0">
                <a:latin typeface="Tahoma" panose="020B0604030504040204" pitchFamily="34" charset="0"/>
                <a:ea typeface="Tahoma" panose="020B0604030504040204" pitchFamily="34" charset="0"/>
                <a:cs typeface="Tahoma" panose="020B0604030504040204" pitchFamily="34" charset="0"/>
              </a:rPr>
              <a:t>	- </a:t>
            </a:r>
            <a:r>
              <a:rPr lang="bg-BG" b="1" dirty="0" smtClean="0">
                <a:latin typeface="Tahoma" panose="020B0604030504040204" pitchFamily="34" charset="0"/>
                <a:ea typeface="Tahoma" panose="020B0604030504040204" pitchFamily="34" charset="0"/>
                <a:cs typeface="Tahoma" panose="020B0604030504040204" pitchFamily="34" charset="0"/>
              </a:rPr>
              <a:t>33</a:t>
            </a:r>
            <a:r>
              <a:rPr lang="bg-BG" dirty="0" smtClean="0">
                <a:latin typeface="Tahoma" panose="020B0604030504040204" pitchFamily="34" charset="0"/>
                <a:ea typeface="Tahoma" panose="020B0604030504040204" pitchFamily="34" charset="0"/>
                <a:cs typeface="Tahoma" panose="020B0604030504040204" pitchFamily="34" charset="0"/>
              </a:rPr>
              <a:t> </a:t>
            </a:r>
            <a:r>
              <a:rPr lang="bg-BG" dirty="0">
                <a:latin typeface="Tahoma" panose="020B0604030504040204" pitchFamily="34" charset="0"/>
                <a:ea typeface="Tahoma" panose="020B0604030504040204" pitchFamily="34" charset="0"/>
                <a:cs typeface="Tahoma" panose="020B0604030504040204" pitchFamily="34" charset="0"/>
              </a:rPr>
              <a:t>бр. - съдебен акт, който не е обжалван, потвърден е или не е допуснат до касационно обжалване в едната част, а в другата част е отменен от по-горната инстанция и е постановен акт по същество или е отменен и делото е върнато за разглеждане /</a:t>
            </a:r>
            <a:r>
              <a:rPr lang="bg-BG" dirty="0" err="1">
                <a:latin typeface="Tahoma" panose="020B0604030504040204" pitchFamily="34" charset="0"/>
                <a:ea typeface="Tahoma" panose="020B0604030504040204" pitchFamily="34" charset="0"/>
                <a:cs typeface="Tahoma" panose="020B0604030504040204" pitchFamily="34" charset="0"/>
              </a:rPr>
              <a:t>инд</a:t>
            </a:r>
            <a:r>
              <a:rPr lang="bg-BG" dirty="0">
                <a:latin typeface="Tahoma" panose="020B0604030504040204" pitchFamily="34" charset="0"/>
                <a:ea typeface="Tahoma" panose="020B0604030504040204" pitchFamily="34" charset="0"/>
                <a:cs typeface="Tahoma" panose="020B0604030504040204" pitchFamily="34" charset="0"/>
              </a:rPr>
              <a:t>. 1-5а/;  </a:t>
            </a:r>
          </a:p>
          <a:p>
            <a:pPr algn="just"/>
            <a:r>
              <a:rPr lang="bg-BG" dirty="0" smtClean="0">
                <a:latin typeface="Tahoma" panose="020B0604030504040204" pitchFamily="34" charset="0"/>
                <a:ea typeface="Tahoma" panose="020B0604030504040204" pitchFamily="34" charset="0"/>
                <a:cs typeface="Tahoma" panose="020B0604030504040204" pitchFamily="34" charset="0"/>
              </a:rPr>
              <a:t>	- </a:t>
            </a:r>
            <a:r>
              <a:rPr lang="bg-BG" b="1" dirty="0" smtClean="0">
                <a:latin typeface="Tahoma" panose="020B0604030504040204" pitchFamily="34" charset="0"/>
                <a:ea typeface="Tahoma" panose="020B0604030504040204" pitchFamily="34" charset="0"/>
                <a:cs typeface="Tahoma" panose="020B0604030504040204" pitchFamily="34" charset="0"/>
              </a:rPr>
              <a:t>1</a:t>
            </a:r>
            <a:r>
              <a:rPr lang="bg-BG" dirty="0" smtClean="0">
                <a:latin typeface="Tahoma" panose="020B0604030504040204" pitchFamily="34" charset="0"/>
                <a:ea typeface="Tahoma" panose="020B0604030504040204" pitchFamily="34" charset="0"/>
                <a:cs typeface="Tahoma" panose="020B0604030504040204" pitchFamily="34" charset="0"/>
              </a:rPr>
              <a:t> </a:t>
            </a:r>
            <a:r>
              <a:rPr lang="bg-BG" dirty="0">
                <a:latin typeface="Tahoma" panose="020B0604030504040204" pitchFamily="34" charset="0"/>
                <a:ea typeface="Tahoma" panose="020B0604030504040204" pitchFamily="34" charset="0"/>
                <a:cs typeface="Tahoma" panose="020B0604030504040204" pitchFamily="34" charset="0"/>
              </a:rPr>
              <a:t>бр. с индекс 1-5б - съдебен акт, който не е обжалван, потвърден е или не е допуснат до касационно обжалване в едната част, а в другата част е обезсилен и делото е върнато или не за ново разглеждане; </a:t>
            </a:r>
          </a:p>
        </p:txBody>
      </p:sp>
    </p:spTree>
    <p:extLst>
      <p:ext uri="{BB962C8B-B14F-4D97-AF65-F5344CB8AC3E}">
        <p14:creationId xmlns:p14="http://schemas.microsoft.com/office/powerpoint/2010/main" val="9046151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51520" y="332656"/>
            <a:ext cx="8640960" cy="3724096"/>
          </a:xfrm>
          <a:prstGeom prst="rect">
            <a:avLst/>
          </a:prstGeom>
        </p:spPr>
        <p:txBody>
          <a:bodyPr wrap="square">
            <a:spAutoFit/>
          </a:bodyPr>
          <a:lstStyle/>
          <a:p>
            <a:pPr algn="just"/>
            <a:r>
              <a:rPr lang="bg-BG" dirty="0" smtClean="0"/>
              <a:t>	</a:t>
            </a:r>
            <a:r>
              <a:rPr lang="bg-BG" dirty="0" smtClean="0">
                <a:latin typeface="Tahoma" panose="020B0604030504040204" pitchFamily="34" charset="0"/>
                <a:ea typeface="Tahoma" panose="020B0604030504040204" pitchFamily="34" charset="0"/>
                <a:cs typeface="Tahoma" panose="020B0604030504040204" pitchFamily="34" charset="0"/>
              </a:rPr>
              <a:t>- </a:t>
            </a:r>
            <a:r>
              <a:rPr lang="bg-BG" b="1" dirty="0" smtClean="0">
                <a:latin typeface="Tahoma" panose="020B0604030504040204" pitchFamily="34" charset="0"/>
                <a:ea typeface="Tahoma" panose="020B0604030504040204" pitchFamily="34" charset="0"/>
                <a:cs typeface="Tahoma" panose="020B0604030504040204" pitchFamily="34" charset="0"/>
              </a:rPr>
              <a:t>2</a:t>
            </a:r>
            <a:r>
              <a:rPr lang="bg-BG" dirty="0" smtClean="0">
                <a:latin typeface="Tahoma" panose="020B0604030504040204" pitchFamily="34" charset="0"/>
                <a:ea typeface="Tahoma" panose="020B0604030504040204" pitchFamily="34" charset="0"/>
                <a:cs typeface="Tahoma" panose="020B0604030504040204" pitchFamily="34" charset="0"/>
              </a:rPr>
              <a:t> </a:t>
            </a:r>
            <a:r>
              <a:rPr lang="bg-BG" dirty="0">
                <a:latin typeface="Tahoma" panose="020B0604030504040204" pitchFamily="34" charset="0"/>
                <a:ea typeface="Tahoma" panose="020B0604030504040204" pitchFamily="34" charset="0"/>
                <a:cs typeface="Tahoma" panose="020B0604030504040204" pitchFamily="34" charset="0"/>
              </a:rPr>
              <a:t>бр. с индекс 1-5г - съдебен акт, който не е обжалван, потвърден е или не е допуснат до касационно обжалване в едната част, в друга част е отменен, а в трета част е обезсилен;</a:t>
            </a:r>
          </a:p>
          <a:p>
            <a:pPr algn="just"/>
            <a:r>
              <a:rPr lang="bg-BG" dirty="0" smtClean="0">
                <a:latin typeface="Tahoma" panose="020B0604030504040204" pitchFamily="34" charset="0"/>
                <a:ea typeface="Tahoma" panose="020B0604030504040204" pitchFamily="34" charset="0"/>
                <a:cs typeface="Tahoma" panose="020B0604030504040204" pitchFamily="34" charset="0"/>
              </a:rPr>
              <a:t>	- </a:t>
            </a:r>
            <a:r>
              <a:rPr lang="bg-BG" b="1" dirty="0" smtClean="0">
                <a:latin typeface="Tahoma" panose="020B0604030504040204" pitchFamily="34" charset="0"/>
                <a:ea typeface="Tahoma" panose="020B0604030504040204" pitchFamily="34" charset="0"/>
                <a:cs typeface="Tahoma" panose="020B0604030504040204" pitchFamily="34" charset="0"/>
              </a:rPr>
              <a:t>1</a:t>
            </a:r>
            <a:r>
              <a:rPr lang="bg-BG" dirty="0" smtClean="0">
                <a:latin typeface="Tahoma" panose="020B0604030504040204" pitchFamily="34" charset="0"/>
                <a:ea typeface="Tahoma" panose="020B0604030504040204" pitchFamily="34" charset="0"/>
                <a:cs typeface="Tahoma" panose="020B0604030504040204" pitchFamily="34" charset="0"/>
              </a:rPr>
              <a:t> </a:t>
            </a:r>
            <a:r>
              <a:rPr lang="bg-BG" dirty="0">
                <a:latin typeface="Tahoma" panose="020B0604030504040204" pitchFamily="34" charset="0"/>
                <a:ea typeface="Tahoma" panose="020B0604030504040204" pitchFamily="34" charset="0"/>
                <a:cs typeface="Tahoma" panose="020B0604030504040204" pitchFamily="34" charset="0"/>
              </a:rPr>
              <a:t>бр. с индекс 1-6д- съдебен акт, който не е обжалван, потвърден е или не е допуснат до касационно обжалване в едната част, а в другата част е отменен или обезсилен, поради различно определяне на</a:t>
            </a:r>
            <a:r>
              <a:rPr lang="bg-BG" sz="1600" dirty="0" smtClean="0">
                <a:latin typeface="Tahoma" panose="020B0604030504040204" pitchFamily="34" charset="0"/>
                <a:ea typeface="Tahoma" panose="020B0604030504040204" pitchFamily="34" charset="0"/>
                <a:cs typeface="Tahoma" panose="020B0604030504040204" pitchFamily="34" charset="0"/>
              </a:rPr>
              <a:t>:-размер </a:t>
            </a:r>
            <a:r>
              <a:rPr lang="bg-BG" sz="1600" dirty="0">
                <a:latin typeface="Tahoma" panose="020B0604030504040204" pitchFamily="34" charset="0"/>
                <a:ea typeface="Tahoma" panose="020B0604030504040204" pitchFamily="34" charset="0"/>
                <a:cs typeface="Tahoma" panose="020B0604030504040204" pitchFamily="34" charset="0"/>
              </a:rPr>
              <a:t>на обезщетение при прилагане на критерия за справедливост (напр. чл. 52 ЗЗД, чл. 95а от Закона за авторското право и сродните му права, чл. 28 от Закона за патентите и регистрацията на полезните модели</a:t>
            </a:r>
            <a:r>
              <a:rPr lang="bg-BG" sz="1600" dirty="0" smtClean="0">
                <a:latin typeface="Tahoma" panose="020B0604030504040204" pitchFamily="34" charset="0"/>
                <a:ea typeface="Tahoma" panose="020B0604030504040204" pitchFamily="34" charset="0"/>
                <a:cs typeface="Tahoma" panose="020B0604030504040204" pitchFamily="34" charset="0"/>
              </a:rPr>
              <a:t>, </a:t>
            </a:r>
            <a:r>
              <a:rPr lang="bg-BG" sz="1600" dirty="0">
                <a:latin typeface="Tahoma" panose="020B0604030504040204" pitchFamily="34" charset="0"/>
                <a:ea typeface="Tahoma" panose="020B0604030504040204" pitchFamily="34" charset="0"/>
                <a:cs typeface="Tahoma" panose="020B0604030504040204" pitchFamily="34" charset="0"/>
              </a:rPr>
              <a:t>чл. 118 от </a:t>
            </a:r>
            <a:r>
              <a:rPr lang="bg-BG" sz="1600" dirty="0" smtClean="0">
                <a:latin typeface="Tahoma" panose="020B0604030504040204" pitchFamily="34" charset="0"/>
                <a:ea typeface="Tahoma" panose="020B0604030504040204" pitchFamily="34" charset="0"/>
                <a:cs typeface="Tahoma" panose="020B0604030504040204" pitchFamily="34" charset="0"/>
              </a:rPr>
              <a:t>ЗМГО, </a:t>
            </a:r>
            <a:r>
              <a:rPr lang="bg-BG" sz="1600" dirty="0">
                <a:latin typeface="Tahoma" panose="020B0604030504040204" pitchFamily="34" charset="0"/>
                <a:ea typeface="Tahoma" panose="020B0604030504040204" pitchFamily="34" charset="0"/>
                <a:cs typeface="Tahoma" panose="020B0604030504040204" pitchFamily="34" charset="0"/>
              </a:rPr>
              <a:t>чл. 7 и чл. 11 ТЗ и др. подобни); - издръжка; - </a:t>
            </a:r>
            <a:r>
              <a:rPr lang="bg-BG" sz="1600" dirty="0" smtClean="0">
                <a:latin typeface="Tahoma" panose="020B0604030504040204" pitchFamily="34" charset="0"/>
                <a:ea typeface="Tahoma" panose="020B0604030504040204" pitchFamily="34" charset="0"/>
                <a:cs typeface="Tahoma" panose="020B0604030504040204" pitchFamily="34" charset="0"/>
              </a:rPr>
              <a:t>р-м </a:t>
            </a:r>
            <a:r>
              <a:rPr lang="bg-BG" sz="1600" dirty="0">
                <a:latin typeface="Tahoma" panose="020B0604030504040204" pitchFamily="34" charset="0"/>
                <a:ea typeface="Tahoma" panose="020B0604030504040204" pitchFamily="34" charset="0"/>
                <a:cs typeface="Tahoma" panose="020B0604030504040204" pitchFamily="34" charset="0"/>
              </a:rPr>
              <a:t>на лични отношения с дете; - глоба; - срок на разрешение по чл. 127а СК; - мерки за защита по </a:t>
            </a:r>
            <a:r>
              <a:rPr lang="bg-BG" sz="1600" dirty="0" smtClean="0">
                <a:latin typeface="Tahoma" panose="020B0604030504040204" pitchFamily="34" charset="0"/>
                <a:ea typeface="Tahoma" panose="020B0604030504040204" pitchFamily="34" charset="0"/>
                <a:cs typeface="Tahoma" panose="020B0604030504040204" pitchFamily="34" charset="0"/>
              </a:rPr>
              <a:t>ЗЗДН </a:t>
            </a:r>
            <a:r>
              <a:rPr lang="bg-BG" sz="1600" dirty="0">
                <a:latin typeface="Tahoma" panose="020B0604030504040204" pitchFamily="34" charset="0"/>
                <a:ea typeface="Tahoma" panose="020B0604030504040204" pitchFamily="34" charset="0"/>
                <a:cs typeface="Tahoma" panose="020B0604030504040204" pitchFamily="34" charset="0"/>
              </a:rPr>
              <a:t>или срока за тяхното приложение; - размер на </a:t>
            </a:r>
            <a:r>
              <a:rPr lang="bg-BG" sz="1600" dirty="0" err="1" smtClean="0">
                <a:latin typeface="Tahoma" panose="020B0604030504040204" pitchFamily="34" charset="0"/>
                <a:ea typeface="Tahoma" panose="020B0604030504040204" pitchFamily="34" charset="0"/>
                <a:cs typeface="Tahoma" panose="020B0604030504040204" pitchFamily="34" charset="0"/>
              </a:rPr>
              <a:t>адв</a:t>
            </a:r>
            <a:r>
              <a:rPr lang="bg-BG" sz="1600" dirty="0" smtClean="0">
                <a:latin typeface="Tahoma" panose="020B0604030504040204" pitchFamily="34" charset="0"/>
                <a:ea typeface="Tahoma" panose="020B0604030504040204" pitchFamily="34" charset="0"/>
                <a:cs typeface="Tahoma" panose="020B0604030504040204" pitchFamily="34" charset="0"/>
              </a:rPr>
              <a:t>. </a:t>
            </a:r>
            <a:r>
              <a:rPr lang="bg-BG" sz="1600" dirty="0">
                <a:latin typeface="Tahoma" panose="020B0604030504040204" pitchFamily="34" charset="0"/>
                <a:ea typeface="Tahoma" panose="020B0604030504040204" pitchFamily="34" charset="0"/>
                <a:cs typeface="Tahoma" panose="020B0604030504040204" pitchFamily="34" charset="0"/>
              </a:rPr>
              <a:t>/</a:t>
            </a:r>
            <a:r>
              <a:rPr lang="bg-BG" sz="1600" dirty="0" err="1" smtClean="0">
                <a:latin typeface="Tahoma" panose="020B0604030504040204" pitchFamily="34" charset="0"/>
                <a:ea typeface="Tahoma" panose="020B0604030504040204" pitchFamily="34" charset="0"/>
                <a:cs typeface="Tahoma" panose="020B0604030504040204" pitchFamily="34" charset="0"/>
              </a:rPr>
              <a:t>юрисконс</a:t>
            </a:r>
            <a:r>
              <a:rPr lang="bg-BG" sz="1600" dirty="0" smtClean="0">
                <a:latin typeface="Tahoma" panose="020B0604030504040204" pitchFamily="34" charset="0"/>
                <a:ea typeface="Tahoma" panose="020B0604030504040204" pitchFamily="34" charset="0"/>
                <a:cs typeface="Tahoma" panose="020B0604030504040204" pitchFamily="34" charset="0"/>
              </a:rPr>
              <a:t>. </a:t>
            </a:r>
            <a:r>
              <a:rPr lang="bg-BG" sz="1600" dirty="0">
                <a:latin typeface="Tahoma" panose="020B0604030504040204" pitchFamily="34" charset="0"/>
                <a:ea typeface="Tahoma" panose="020B0604030504040204" pitchFamily="34" charset="0"/>
                <a:cs typeface="Tahoma" panose="020B0604030504040204" pitchFamily="34" charset="0"/>
              </a:rPr>
              <a:t>възнаграждение при прилагане на критерия за прекомерност. Индекс 1-6д се прилага само в случаите, в които от горната инстанция не са приети нови изводи по релевантните факти.</a:t>
            </a:r>
          </a:p>
        </p:txBody>
      </p:sp>
      <p:graphicFrame>
        <p:nvGraphicFramePr>
          <p:cNvPr id="3" name="Table 2"/>
          <p:cNvGraphicFramePr>
            <a:graphicFrameLocks noGrp="1"/>
          </p:cNvGraphicFramePr>
          <p:nvPr>
            <p:extLst>
              <p:ext uri="{D42A27DB-BD31-4B8C-83A1-F6EECF244321}">
                <p14:modId xmlns:p14="http://schemas.microsoft.com/office/powerpoint/2010/main" val="3663952872"/>
              </p:ext>
            </p:extLst>
          </p:nvPr>
        </p:nvGraphicFramePr>
        <p:xfrm>
          <a:off x="611560" y="4056752"/>
          <a:ext cx="7920880" cy="2663952"/>
        </p:xfrm>
        <a:graphic>
          <a:graphicData uri="http://schemas.openxmlformats.org/drawingml/2006/table">
            <a:tbl>
              <a:tblPr firstRow="1" firstCol="1" bandRow="1">
                <a:tableStyleId>{5C22544A-7EE6-4342-B048-85BDC9FD1C3A}</a:tableStyleId>
              </a:tblPr>
              <a:tblGrid>
                <a:gridCol w="1384183"/>
                <a:gridCol w="1064089"/>
                <a:gridCol w="936104"/>
                <a:gridCol w="1080120"/>
                <a:gridCol w="1080120"/>
                <a:gridCol w="1152128"/>
                <a:gridCol w="1224136"/>
              </a:tblGrid>
              <a:tr h="558680">
                <a:tc>
                  <a:txBody>
                    <a:bodyPr/>
                    <a:lstStyle/>
                    <a:p>
                      <a:pPr marR="180340" algn="just">
                        <a:lnSpc>
                          <a:spcPct val="115000"/>
                        </a:lnSpc>
                        <a:spcAft>
                          <a:spcPts val="0"/>
                        </a:spcAft>
                      </a:pPr>
                      <a:r>
                        <a:rPr lang="bg-BG" sz="1600" dirty="0">
                          <a:effectLst/>
                          <a:latin typeface="Arial" panose="020B0604020202020204" pitchFamily="34" charset="0"/>
                          <a:cs typeface="Arial" panose="020B0604020202020204" pitchFamily="34" charset="0"/>
                        </a:rPr>
                        <a:t>Върнали се бр. </a:t>
                      </a:r>
                      <a:r>
                        <a:rPr lang="bg-BG" sz="1400" dirty="0">
                          <a:effectLst/>
                          <a:latin typeface="Arial" panose="020B0604020202020204" pitchFamily="34" charset="0"/>
                          <a:cs typeface="Arial" panose="020B0604020202020204" pitchFamily="34" charset="0"/>
                        </a:rPr>
                        <a:t>обжалвани </a:t>
                      </a:r>
                    </a:p>
                    <a:p>
                      <a:pPr marR="180340" algn="just">
                        <a:lnSpc>
                          <a:spcPct val="115000"/>
                        </a:lnSpc>
                        <a:spcAft>
                          <a:spcPts val="0"/>
                        </a:spcAft>
                      </a:pPr>
                      <a:r>
                        <a:rPr lang="bg-BG" sz="1600" dirty="0">
                          <a:effectLst/>
                          <a:latin typeface="Arial" panose="020B0604020202020204" pitchFamily="34" charset="0"/>
                          <a:cs typeface="Arial" panose="020B0604020202020204" pitchFamily="34" charset="0"/>
                        </a:rPr>
                        <a:t>решения</a:t>
                      </a:r>
                      <a:endParaRPr lang="bg-BG" sz="16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1800" dirty="0" err="1">
                          <a:effectLst/>
                          <a:latin typeface="Arial" panose="020B0604020202020204" pitchFamily="34" charset="0"/>
                          <a:cs typeface="Arial" panose="020B0604020202020204" pitchFamily="34" charset="0"/>
                        </a:rPr>
                        <a:t>инд</a:t>
                      </a:r>
                      <a:r>
                        <a:rPr lang="bg-BG" sz="1800" dirty="0">
                          <a:effectLst/>
                          <a:latin typeface="Arial" panose="020B0604020202020204" pitchFamily="34" charset="0"/>
                          <a:cs typeface="Arial" panose="020B0604020202020204" pitchFamily="34" charset="0"/>
                        </a:rPr>
                        <a:t>. </a:t>
                      </a:r>
                    </a:p>
                    <a:p>
                      <a:pPr marR="180340" algn="just">
                        <a:lnSpc>
                          <a:spcPct val="115000"/>
                        </a:lnSpc>
                        <a:spcAft>
                          <a:spcPts val="0"/>
                        </a:spcAft>
                      </a:pPr>
                      <a:r>
                        <a:rPr lang="bg-BG" sz="1800" dirty="0">
                          <a:effectLst/>
                          <a:latin typeface="Arial" panose="020B0604020202020204" pitchFamily="34" charset="0"/>
                          <a:cs typeface="Arial" panose="020B0604020202020204" pitchFamily="34" charset="0"/>
                        </a:rPr>
                        <a:t>1-1</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1800" dirty="0" err="1">
                          <a:effectLst/>
                          <a:latin typeface="Arial" panose="020B0604020202020204" pitchFamily="34" charset="0"/>
                          <a:cs typeface="Arial" panose="020B0604020202020204" pitchFamily="34" charset="0"/>
                        </a:rPr>
                        <a:t>инд</a:t>
                      </a:r>
                      <a:r>
                        <a:rPr lang="bg-BG" sz="1800" dirty="0">
                          <a:effectLst/>
                          <a:latin typeface="Arial" panose="020B0604020202020204" pitchFamily="34" charset="0"/>
                          <a:cs typeface="Arial" panose="020B0604020202020204" pitchFamily="34" charset="0"/>
                        </a:rPr>
                        <a:t>. </a:t>
                      </a:r>
                    </a:p>
                    <a:p>
                      <a:pPr marR="180340" algn="just">
                        <a:lnSpc>
                          <a:spcPct val="115000"/>
                        </a:lnSpc>
                        <a:spcAft>
                          <a:spcPts val="0"/>
                        </a:spcAft>
                      </a:pPr>
                      <a:r>
                        <a:rPr lang="bg-BG" sz="1800" dirty="0">
                          <a:effectLst/>
                          <a:latin typeface="Arial" panose="020B0604020202020204" pitchFamily="34" charset="0"/>
                          <a:cs typeface="Arial" panose="020B0604020202020204" pitchFamily="34" charset="0"/>
                        </a:rPr>
                        <a:t>1-2</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1800" dirty="0" err="1">
                          <a:effectLst/>
                          <a:latin typeface="Arial" panose="020B0604020202020204" pitchFamily="34" charset="0"/>
                          <a:cs typeface="Arial" panose="020B0604020202020204" pitchFamily="34" charset="0"/>
                        </a:rPr>
                        <a:t>инд</a:t>
                      </a:r>
                      <a:r>
                        <a:rPr lang="bg-BG" sz="1800" dirty="0">
                          <a:effectLst/>
                          <a:latin typeface="Arial" panose="020B0604020202020204" pitchFamily="34" charset="0"/>
                          <a:cs typeface="Arial" panose="020B0604020202020204" pitchFamily="34" charset="0"/>
                        </a:rPr>
                        <a:t>.</a:t>
                      </a:r>
                    </a:p>
                    <a:p>
                      <a:pPr marR="180340" algn="just">
                        <a:lnSpc>
                          <a:spcPct val="115000"/>
                        </a:lnSpc>
                        <a:spcAft>
                          <a:spcPts val="0"/>
                        </a:spcAft>
                      </a:pPr>
                      <a:r>
                        <a:rPr lang="bg-BG" sz="1800" dirty="0" smtClean="0">
                          <a:effectLst/>
                          <a:latin typeface="Arial" panose="020B0604020202020204" pitchFamily="34" charset="0"/>
                          <a:cs typeface="Arial" panose="020B0604020202020204" pitchFamily="34" charset="0"/>
                        </a:rPr>
                        <a:t>1-3б,г</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1800" dirty="0" err="1">
                          <a:effectLst/>
                          <a:latin typeface="Arial" panose="020B0604020202020204" pitchFamily="34" charset="0"/>
                          <a:cs typeface="Arial" panose="020B0604020202020204" pitchFamily="34" charset="0"/>
                        </a:rPr>
                        <a:t>инд</a:t>
                      </a:r>
                      <a:r>
                        <a:rPr lang="bg-BG" sz="1800" dirty="0">
                          <a:effectLst/>
                          <a:latin typeface="Arial" panose="020B0604020202020204" pitchFamily="34" charset="0"/>
                          <a:cs typeface="Arial" panose="020B0604020202020204" pitchFamily="34" charset="0"/>
                        </a:rPr>
                        <a:t>. </a:t>
                      </a:r>
                    </a:p>
                    <a:p>
                      <a:pPr marR="180340" algn="just">
                        <a:lnSpc>
                          <a:spcPct val="115000"/>
                        </a:lnSpc>
                        <a:spcAft>
                          <a:spcPts val="0"/>
                        </a:spcAft>
                      </a:pPr>
                      <a:r>
                        <a:rPr lang="bg-BG" sz="1800" dirty="0" smtClean="0">
                          <a:effectLst/>
                          <a:latin typeface="Arial" panose="020B0604020202020204" pitchFamily="34" charset="0"/>
                          <a:cs typeface="Arial" panose="020B0604020202020204" pitchFamily="34" charset="0"/>
                        </a:rPr>
                        <a:t>1-5а</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1800" dirty="0" err="1">
                          <a:effectLst/>
                          <a:latin typeface="Arial" panose="020B0604020202020204" pitchFamily="34" charset="0"/>
                          <a:cs typeface="Arial" panose="020B0604020202020204" pitchFamily="34" charset="0"/>
                        </a:rPr>
                        <a:t>инд</a:t>
                      </a:r>
                      <a:r>
                        <a:rPr lang="bg-BG" sz="1800" dirty="0">
                          <a:effectLst/>
                          <a:latin typeface="Arial" panose="020B0604020202020204" pitchFamily="34" charset="0"/>
                          <a:cs typeface="Arial" panose="020B0604020202020204" pitchFamily="34" charset="0"/>
                        </a:rPr>
                        <a:t>. </a:t>
                      </a:r>
                    </a:p>
                    <a:p>
                      <a:pPr marR="180340" algn="just">
                        <a:lnSpc>
                          <a:spcPct val="115000"/>
                        </a:lnSpc>
                        <a:spcAft>
                          <a:spcPts val="0"/>
                        </a:spcAft>
                      </a:pPr>
                      <a:r>
                        <a:rPr lang="bg-BG" sz="1800" dirty="0" smtClean="0">
                          <a:effectLst/>
                          <a:latin typeface="Arial" panose="020B0604020202020204" pitchFamily="34" charset="0"/>
                          <a:cs typeface="Arial" panose="020B0604020202020204" pitchFamily="34" charset="0"/>
                        </a:rPr>
                        <a:t>1-5б,г</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1800" dirty="0" err="1">
                          <a:effectLst/>
                          <a:latin typeface="Arial" panose="020B0604020202020204" pitchFamily="34" charset="0"/>
                          <a:cs typeface="Arial" panose="020B0604020202020204" pitchFamily="34" charset="0"/>
                        </a:rPr>
                        <a:t>инд</a:t>
                      </a:r>
                      <a:r>
                        <a:rPr lang="bg-BG" sz="1800" dirty="0">
                          <a:effectLst/>
                          <a:latin typeface="Arial" panose="020B0604020202020204" pitchFamily="34" charset="0"/>
                          <a:cs typeface="Arial" panose="020B0604020202020204" pitchFamily="34" charset="0"/>
                        </a:rPr>
                        <a:t>. </a:t>
                      </a:r>
                    </a:p>
                    <a:p>
                      <a:pPr marR="180340" algn="just">
                        <a:lnSpc>
                          <a:spcPct val="115000"/>
                        </a:lnSpc>
                        <a:spcAft>
                          <a:spcPts val="0"/>
                        </a:spcAft>
                      </a:pPr>
                      <a:r>
                        <a:rPr lang="bg-BG" sz="1800" dirty="0">
                          <a:effectLst/>
                          <a:latin typeface="Arial" panose="020B0604020202020204" pitchFamily="34" charset="0"/>
                          <a:cs typeface="Arial" panose="020B0604020202020204" pitchFamily="34" charset="0"/>
                        </a:rPr>
                        <a:t>1-6 д</a:t>
                      </a:r>
                    </a:p>
                    <a:p>
                      <a:pPr marR="180340" algn="just">
                        <a:lnSpc>
                          <a:spcPct val="115000"/>
                        </a:lnSpc>
                        <a:spcAft>
                          <a:spcPts val="0"/>
                        </a:spcAft>
                      </a:pPr>
                      <a:r>
                        <a:rPr lang="bg-BG" sz="1800" dirty="0">
                          <a:effectLst/>
                          <a:latin typeface="Arial" panose="020B0604020202020204" pitchFamily="34" charset="0"/>
                          <a:cs typeface="Arial" panose="020B0604020202020204" pitchFamily="34" charset="0"/>
                        </a:rPr>
                        <a:t> </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r>
              <a:tr h="609542">
                <a:tc>
                  <a:txBody>
                    <a:bodyPr/>
                    <a:lstStyle/>
                    <a:p>
                      <a:pPr marR="180340" algn="ctr">
                        <a:lnSpc>
                          <a:spcPct val="115000"/>
                        </a:lnSpc>
                        <a:spcAft>
                          <a:spcPts val="0"/>
                        </a:spcAft>
                      </a:pPr>
                      <a:r>
                        <a:rPr lang="bg-BG" sz="1800" dirty="0">
                          <a:effectLst/>
                          <a:latin typeface="Arial" panose="020B0604020202020204" pitchFamily="34" charset="0"/>
                          <a:cs typeface="Arial" panose="020B0604020202020204" pitchFamily="34" charset="0"/>
                        </a:rPr>
                        <a:t> </a:t>
                      </a:r>
                      <a:endParaRPr lang="bg-BG" sz="18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1800" dirty="0" smtClean="0">
                          <a:effectLst/>
                          <a:latin typeface="Arial" panose="020B0604020202020204" pitchFamily="34" charset="0"/>
                          <a:cs typeface="Arial" panose="020B0604020202020204" pitchFamily="34" charset="0"/>
                        </a:rPr>
                        <a:t>  </a:t>
                      </a:r>
                      <a:r>
                        <a:rPr lang="bg-BG" sz="1800" dirty="0">
                          <a:effectLst/>
                          <a:latin typeface="Arial" panose="020B0604020202020204" pitchFamily="34" charset="0"/>
                          <a:cs typeface="Arial" panose="020B0604020202020204" pitchFamily="34" charset="0"/>
                        </a:rPr>
                        <a:t>93 бр.</a:t>
                      </a:r>
                    </a:p>
                    <a:p>
                      <a:pPr marR="180340" algn="ctr">
                        <a:lnSpc>
                          <a:spcPct val="115000"/>
                        </a:lnSpc>
                        <a:spcAft>
                          <a:spcPts val="0"/>
                        </a:spcAft>
                      </a:pPr>
                      <a:r>
                        <a:rPr lang="bg-BG" sz="1800" dirty="0">
                          <a:effectLst/>
                          <a:latin typeface="Arial" panose="020B0604020202020204" pitchFamily="34" charset="0"/>
                          <a:cs typeface="Arial" panose="020B0604020202020204" pitchFamily="34" charset="0"/>
                        </a:rPr>
                        <a:t> </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18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1800" dirty="0" smtClean="0">
                          <a:effectLst/>
                          <a:latin typeface="Arial" panose="020B0604020202020204" pitchFamily="34" charset="0"/>
                          <a:cs typeface="Arial" panose="020B0604020202020204" pitchFamily="34" charset="0"/>
                        </a:rPr>
                        <a:t>48</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18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1800" dirty="0" smtClean="0">
                          <a:effectLst/>
                          <a:latin typeface="Arial" panose="020B0604020202020204" pitchFamily="34" charset="0"/>
                          <a:cs typeface="Arial" panose="020B0604020202020204" pitchFamily="34" charset="0"/>
                        </a:rPr>
                        <a:t>1</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18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1800" dirty="0" smtClean="0">
                          <a:effectLst/>
                          <a:latin typeface="Arial" panose="020B0604020202020204" pitchFamily="34" charset="0"/>
                          <a:cs typeface="Arial" panose="020B0604020202020204" pitchFamily="34" charset="0"/>
                        </a:rPr>
                        <a:t>2 </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18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1800" dirty="0" smtClean="0">
                          <a:effectLst/>
                          <a:latin typeface="Arial" panose="020B0604020202020204" pitchFamily="34" charset="0"/>
                          <a:cs typeface="Arial" panose="020B0604020202020204" pitchFamily="34" charset="0"/>
                        </a:rPr>
                        <a:t>33</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18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1800" dirty="0" smtClean="0">
                          <a:effectLst/>
                          <a:latin typeface="Arial" panose="020B0604020202020204" pitchFamily="34" charset="0"/>
                          <a:cs typeface="Arial" panose="020B0604020202020204" pitchFamily="34" charset="0"/>
                        </a:rPr>
                        <a:t>3</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18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1800" dirty="0" smtClean="0">
                          <a:effectLst/>
                          <a:latin typeface="Arial" panose="020B0604020202020204" pitchFamily="34" charset="0"/>
                          <a:cs typeface="Arial" panose="020B0604020202020204" pitchFamily="34" charset="0"/>
                        </a:rPr>
                        <a:t>1</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r>
              <a:tr h="460526">
                <a:tc>
                  <a:txBody>
                    <a:bodyPr/>
                    <a:lstStyle/>
                    <a:p>
                      <a:pPr marR="180340" algn="ctr">
                        <a:lnSpc>
                          <a:spcPct val="115000"/>
                        </a:lnSpc>
                        <a:spcAft>
                          <a:spcPts val="0"/>
                        </a:spcAft>
                      </a:pPr>
                      <a:r>
                        <a:rPr lang="bg-BG" sz="1800">
                          <a:effectLst/>
                          <a:latin typeface="Arial" panose="020B0604020202020204" pitchFamily="34" charset="0"/>
                          <a:cs typeface="Arial" panose="020B0604020202020204" pitchFamily="34" charset="0"/>
                        </a:rPr>
                        <a:t>      %</a:t>
                      </a:r>
                      <a:endParaRPr lang="bg-BG" sz="180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1800">
                          <a:effectLst/>
                          <a:latin typeface="Arial" panose="020B0604020202020204" pitchFamily="34" charset="0"/>
                          <a:cs typeface="Arial" panose="020B0604020202020204" pitchFamily="34" charset="0"/>
                        </a:rPr>
                        <a:t>51.6 %</a:t>
                      </a:r>
                      <a:endParaRPr lang="bg-BG" sz="180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1800">
                          <a:effectLst/>
                          <a:latin typeface="Arial" panose="020B0604020202020204" pitchFamily="34" charset="0"/>
                          <a:cs typeface="Arial" panose="020B0604020202020204" pitchFamily="34" charset="0"/>
                        </a:rPr>
                        <a:t>1%</a:t>
                      </a:r>
                      <a:endParaRPr lang="bg-BG" sz="180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1800" dirty="0">
                          <a:effectLst/>
                          <a:latin typeface="Arial" panose="020B0604020202020204" pitchFamily="34" charset="0"/>
                          <a:cs typeface="Arial" panose="020B0604020202020204" pitchFamily="34" charset="0"/>
                        </a:rPr>
                        <a:t>2 %</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1800" dirty="0">
                          <a:effectLst/>
                          <a:latin typeface="Arial" panose="020B0604020202020204" pitchFamily="34" charset="0"/>
                          <a:cs typeface="Arial" panose="020B0604020202020204" pitchFamily="34" charset="0"/>
                        </a:rPr>
                        <a:t>35.5% </a:t>
                      </a:r>
                    </a:p>
                    <a:p>
                      <a:pPr marR="180340" algn="ctr">
                        <a:lnSpc>
                          <a:spcPct val="115000"/>
                        </a:lnSpc>
                        <a:spcAft>
                          <a:spcPts val="0"/>
                        </a:spcAft>
                      </a:pPr>
                      <a:r>
                        <a:rPr lang="bg-BG" sz="1800" dirty="0">
                          <a:effectLst/>
                          <a:latin typeface="Arial" panose="020B0604020202020204" pitchFamily="34" charset="0"/>
                          <a:cs typeface="Arial" panose="020B0604020202020204" pitchFamily="34" charset="0"/>
                        </a:rPr>
                        <a:t> </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1800" dirty="0">
                          <a:effectLst/>
                          <a:latin typeface="Arial" panose="020B0604020202020204" pitchFamily="34" charset="0"/>
                          <a:cs typeface="Arial" panose="020B0604020202020204" pitchFamily="34" charset="0"/>
                        </a:rPr>
                        <a:t>3 %</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1800" dirty="0">
                          <a:effectLst/>
                          <a:latin typeface="Arial" panose="020B0604020202020204" pitchFamily="34" charset="0"/>
                          <a:cs typeface="Arial" panose="020B0604020202020204" pitchFamily="34" charset="0"/>
                        </a:rPr>
                        <a:t>1%</a:t>
                      </a:r>
                      <a:endParaRPr lang="bg-BG" sz="1800" dirty="0">
                        <a:effectLst/>
                        <a:latin typeface="Arial" panose="020B0604020202020204" pitchFamily="34" charset="0"/>
                        <a:ea typeface="Times New Roman"/>
                        <a:cs typeface="Arial" panose="020B0604020202020204" pitchFamily="34" charset="0"/>
                      </a:endParaRPr>
                    </a:p>
                  </a:txBody>
                  <a:tcPr marL="68580" marR="68580" marT="0" marB="0"/>
                </a:tc>
              </a:tr>
            </a:tbl>
          </a:graphicData>
        </a:graphic>
      </p:graphicFrame>
    </p:spTree>
    <p:extLst>
      <p:ext uri="{BB962C8B-B14F-4D97-AF65-F5344CB8AC3E}">
        <p14:creationId xmlns:p14="http://schemas.microsoft.com/office/powerpoint/2010/main" val="117369174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51520" y="548680"/>
            <a:ext cx="8640960" cy="2862322"/>
          </a:xfrm>
          <a:prstGeom prst="rect">
            <a:avLst/>
          </a:prstGeom>
        </p:spPr>
        <p:txBody>
          <a:bodyPr wrap="square">
            <a:spAutoFit/>
          </a:bodyPr>
          <a:lstStyle/>
          <a:p>
            <a:pPr algn="just"/>
            <a:r>
              <a:rPr lang="bg-BG" sz="2000" dirty="0" smtClean="0">
                <a:latin typeface="Tahoma" panose="020B0604030504040204" pitchFamily="34" charset="0"/>
                <a:ea typeface="Tahoma" panose="020B0604030504040204" pitchFamily="34" charset="0"/>
                <a:cs typeface="Tahoma" panose="020B0604030504040204" pitchFamily="34" charset="0"/>
              </a:rPr>
              <a:t>От </a:t>
            </a:r>
            <a:r>
              <a:rPr lang="bg-BG" sz="2000" b="1" dirty="0">
                <a:latin typeface="Tahoma" panose="020B0604030504040204" pitchFamily="34" charset="0"/>
                <a:ea typeface="Tahoma" panose="020B0604030504040204" pitchFamily="34" charset="0"/>
                <a:cs typeface="Tahoma" panose="020B0604030504040204" pitchFamily="34" charset="0"/>
              </a:rPr>
              <a:t>26</a:t>
            </a:r>
            <a:r>
              <a:rPr lang="bg-BG" sz="2000" dirty="0">
                <a:latin typeface="Tahoma" panose="020B0604030504040204" pitchFamily="34" charset="0"/>
                <a:ea typeface="Tahoma" panose="020B0604030504040204" pitchFamily="34" charset="0"/>
                <a:cs typeface="Tahoma" panose="020B0604030504040204" pitchFamily="34" charset="0"/>
              </a:rPr>
              <a:t> бр. върнали се </a:t>
            </a:r>
            <a:r>
              <a:rPr lang="bg-BG" sz="2000" dirty="0" smtClean="0">
                <a:latin typeface="Tahoma" panose="020B0604030504040204" pitchFamily="34" charset="0"/>
                <a:ea typeface="Tahoma" panose="020B0604030504040204" pitchFamily="34" charset="0"/>
                <a:cs typeface="Tahoma" panose="020B0604030504040204" pitchFamily="34" charset="0"/>
              </a:rPr>
              <a:t>определения:</a:t>
            </a:r>
          </a:p>
          <a:p>
            <a:pPr algn="just"/>
            <a:r>
              <a:rPr lang="bg-BG" sz="2000" b="1" dirty="0" smtClean="0">
                <a:latin typeface="Tahoma" panose="020B0604030504040204" pitchFamily="34" charset="0"/>
                <a:ea typeface="Tahoma" panose="020B0604030504040204" pitchFamily="34" charset="0"/>
                <a:cs typeface="Tahoma" panose="020B0604030504040204" pitchFamily="34" charset="0"/>
              </a:rPr>
              <a:t>		-15</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са изцяло потвърдени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.1-1</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8</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са изцяло отменени или, обезсилени от горната инстанция и постановен акт по същество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.1-3а</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b="1" dirty="0" smtClean="0">
                <a:latin typeface="Tahoma" panose="020B0604030504040204" pitchFamily="34" charset="0"/>
                <a:ea typeface="Tahoma" panose="020B0604030504040204" pitchFamily="34" charset="0"/>
                <a:cs typeface="Tahoma" panose="020B0604030504040204" pitchFamily="34" charset="0"/>
              </a:rPr>
              <a:t>		-2</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потвърдени или недопуснати до касационно обжалване в една част, отменени или обезсилени в друга част от по-горната инстанция и постановен акт по същество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.1-5а/;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b="1" dirty="0" smtClean="0">
                <a:latin typeface="Tahoma" panose="020B0604030504040204" pitchFamily="34" charset="0"/>
                <a:ea typeface="Tahoma" panose="020B0604030504040204" pitchFamily="34" charset="0"/>
                <a:cs typeface="Tahoma" panose="020B0604030504040204" pitchFamily="34" charset="0"/>
              </a:rPr>
              <a:t>		-1</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1-5д - съдебен акт, който в една част е отменен като неправилен, а в друга част е прогласен за нищожен</a:t>
            </a:r>
            <a:r>
              <a:rPr lang="bg-BG" sz="2000" dirty="0">
                <a:latin typeface="Arial" panose="020B0604020202020204" pitchFamily="34" charset="0"/>
                <a:cs typeface="Arial" panose="020B0604020202020204" pitchFamily="34" charset="0"/>
              </a:rPr>
              <a:t>.</a:t>
            </a:r>
          </a:p>
        </p:txBody>
      </p:sp>
      <p:graphicFrame>
        <p:nvGraphicFramePr>
          <p:cNvPr id="3" name="Table 2"/>
          <p:cNvGraphicFramePr>
            <a:graphicFrameLocks noGrp="1"/>
          </p:cNvGraphicFramePr>
          <p:nvPr>
            <p:extLst>
              <p:ext uri="{D42A27DB-BD31-4B8C-83A1-F6EECF244321}">
                <p14:modId xmlns:p14="http://schemas.microsoft.com/office/powerpoint/2010/main" val="1228652698"/>
              </p:ext>
            </p:extLst>
          </p:nvPr>
        </p:nvGraphicFramePr>
        <p:xfrm>
          <a:off x="971600" y="3717032"/>
          <a:ext cx="7200800" cy="2200910"/>
        </p:xfrm>
        <a:graphic>
          <a:graphicData uri="http://schemas.openxmlformats.org/drawingml/2006/table">
            <a:tbl>
              <a:tblPr firstRow="1" firstCol="1" bandRow="1">
                <a:tableStyleId>{5C22544A-7EE6-4342-B048-85BDC9FD1C3A}</a:tableStyleId>
              </a:tblPr>
              <a:tblGrid>
                <a:gridCol w="2287619"/>
                <a:gridCol w="1348887"/>
                <a:gridCol w="1108185"/>
                <a:gridCol w="1228536"/>
                <a:gridCol w="1227573"/>
              </a:tblGrid>
              <a:tr h="0">
                <a:tc>
                  <a:txBody>
                    <a:bodyPr/>
                    <a:lstStyle/>
                    <a:p>
                      <a:pPr marR="180340" algn="just">
                        <a:lnSpc>
                          <a:spcPct val="115000"/>
                        </a:lnSpc>
                        <a:spcAft>
                          <a:spcPts val="0"/>
                        </a:spcAft>
                      </a:pPr>
                      <a:r>
                        <a:rPr lang="bg-BG" sz="2000" dirty="0">
                          <a:effectLst/>
                          <a:latin typeface="Arial" panose="020B0604020202020204" pitchFamily="34" charset="0"/>
                          <a:cs typeface="Arial" panose="020B0604020202020204" pitchFamily="34" charset="0"/>
                        </a:rPr>
                        <a:t>Върнали се бр. обжалвани </a:t>
                      </a:r>
                    </a:p>
                    <a:p>
                      <a:pPr marR="180340" algn="just">
                        <a:lnSpc>
                          <a:spcPct val="115000"/>
                        </a:lnSpc>
                        <a:spcAft>
                          <a:spcPts val="0"/>
                        </a:spcAft>
                      </a:pPr>
                      <a:r>
                        <a:rPr lang="bg-BG" sz="2000" dirty="0">
                          <a:effectLst/>
                          <a:latin typeface="Arial" panose="020B0604020202020204" pitchFamily="34" charset="0"/>
                          <a:cs typeface="Arial" panose="020B0604020202020204" pitchFamily="34" charset="0"/>
                        </a:rPr>
                        <a:t>определения</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dirty="0" err="1">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 </a:t>
                      </a:r>
                    </a:p>
                    <a:p>
                      <a:pPr marR="180340" algn="just">
                        <a:lnSpc>
                          <a:spcPct val="115000"/>
                        </a:lnSpc>
                        <a:spcAft>
                          <a:spcPts val="0"/>
                        </a:spcAft>
                      </a:pPr>
                      <a:r>
                        <a:rPr lang="bg-BG" sz="2000" dirty="0">
                          <a:effectLst/>
                          <a:latin typeface="Arial" panose="020B0604020202020204" pitchFamily="34" charset="0"/>
                          <a:cs typeface="Arial" panose="020B0604020202020204" pitchFamily="34" charset="0"/>
                        </a:rPr>
                        <a:t>1-1</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a:effectLst/>
                          <a:latin typeface="Arial" panose="020B0604020202020204" pitchFamily="34" charset="0"/>
                          <a:cs typeface="Arial" panose="020B0604020202020204" pitchFamily="34" charset="0"/>
                        </a:rPr>
                        <a:t>инд.</a:t>
                      </a:r>
                    </a:p>
                    <a:p>
                      <a:pPr marR="180340" algn="just">
                        <a:lnSpc>
                          <a:spcPct val="115000"/>
                        </a:lnSpc>
                        <a:spcAft>
                          <a:spcPts val="0"/>
                        </a:spcAft>
                      </a:pPr>
                      <a:r>
                        <a:rPr lang="bg-BG" sz="2000">
                          <a:effectLst/>
                          <a:latin typeface="Arial" panose="020B0604020202020204" pitchFamily="34" charset="0"/>
                          <a:cs typeface="Arial" panose="020B0604020202020204" pitchFamily="34" charset="0"/>
                        </a:rPr>
                        <a:t>1-3а</a:t>
                      </a:r>
                      <a:endParaRPr lang="bg-BG" sz="200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a:effectLst/>
                          <a:latin typeface="Arial" panose="020B0604020202020204" pitchFamily="34" charset="0"/>
                          <a:cs typeface="Arial" panose="020B0604020202020204" pitchFamily="34" charset="0"/>
                        </a:rPr>
                        <a:t>инд.</a:t>
                      </a:r>
                    </a:p>
                    <a:p>
                      <a:pPr marR="180340" algn="just">
                        <a:lnSpc>
                          <a:spcPct val="115000"/>
                        </a:lnSpc>
                        <a:spcAft>
                          <a:spcPts val="0"/>
                        </a:spcAft>
                      </a:pPr>
                      <a:r>
                        <a:rPr lang="bg-BG" sz="2000">
                          <a:effectLst/>
                          <a:latin typeface="Arial" panose="020B0604020202020204" pitchFamily="34" charset="0"/>
                          <a:cs typeface="Arial" panose="020B0604020202020204" pitchFamily="34" charset="0"/>
                        </a:rPr>
                        <a:t>1-5д</a:t>
                      </a:r>
                      <a:endParaRPr lang="bg-BG" sz="200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a:effectLst/>
                          <a:latin typeface="Arial" panose="020B0604020202020204" pitchFamily="34" charset="0"/>
                          <a:cs typeface="Arial" panose="020B0604020202020204" pitchFamily="34" charset="0"/>
                        </a:rPr>
                        <a:t>инд. </a:t>
                      </a:r>
                    </a:p>
                    <a:p>
                      <a:pPr marR="180340" algn="just">
                        <a:lnSpc>
                          <a:spcPct val="115000"/>
                        </a:lnSpc>
                        <a:spcAft>
                          <a:spcPts val="0"/>
                        </a:spcAft>
                      </a:pPr>
                      <a:r>
                        <a:rPr lang="bg-BG" sz="2000">
                          <a:effectLst/>
                          <a:latin typeface="Arial" panose="020B0604020202020204" pitchFamily="34" charset="0"/>
                          <a:cs typeface="Arial" panose="020B0604020202020204" pitchFamily="34" charset="0"/>
                        </a:rPr>
                        <a:t>1-5а</a:t>
                      </a:r>
                      <a:endParaRPr lang="bg-BG" sz="2000">
                        <a:effectLst/>
                        <a:latin typeface="Arial" panose="020B0604020202020204" pitchFamily="34" charset="0"/>
                        <a:ea typeface="Times New Roman"/>
                        <a:cs typeface="Arial" panose="020B0604020202020204" pitchFamily="34" charset="0"/>
                      </a:endParaRPr>
                    </a:p>
                  </a:txBody>
                  <a:tcPr marL="68580" marR="68580" marT="0" marB="0"/>
                </a:tc>
              </a:tr>
              <a:tr h="0">
                <a:tc>
                  <a:txBody>
                    <a:bodyPr/>
                    <a:lstStyle/>
                    <a:p>
                      <a:pPr marR="180340" algn="just">
                        <a:lnSpc>
                          <a:spcPct val="115000"/>
                        </a:lnSpc>
                        <a:spcAft>
                          <a:spcPts val="0"/>
                        </a:spcAft>
                      </a:pPr>
                      <a:r>
                        <a:rPr lang="bg-BG" sz="2000">
                          <a:effectLst/>
                          <a:latin typeface="Arial" panose="020B0604020202020204" pitchFamily="34" charset="0"/>
                          <a:cs typeface="Arial" panose="020B0604020202020204" pitchFamily="34" charset="0"/>
                        </a:rPr>
                        <a:t>   26 бр.</a:t>
                      </a:r>
                    </a:p>
                    <a:p>
                      <a:pPr marR="180340" algn="just">
                        <a:lnSpc>
                          <a:spcPct val="115000"/>
                        </a:lnSpc>
                        <a:spcAft>
                          <a:spcPts val="0"/>
                        </a:spcAft>
                      </a:pPr>
                      <a:r>
                        <a:rPr lang="bg-BG" sz="2000">
                          <a:effectLst/>
                          <a:latin typeface="Arial" panose="020B0604020202020204" pitchFamily="34" charset="0"/>
                          <a:cs typeface="Arial" panose="020B0604020202020204" pitchFamily="34" charset="0"/>
                        </a:rPr>
                        <a:t> </a:t>
                      </a:r>
                      <a:endParaRPr lang="bg-BG" sz="200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dirty="0">
                          <a:effectLst/>
                          <a:latin typeface="Arial" panose="020B0604020202020204" pitchFamily="34" charset="0"/>
                          <a:cs typeface="Arial" panose="020B0604020202020204" pitchFamily="34" charset="0"/>
                        </a:rPr>
                        <a:t>15</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dirty="0">
                          <a:effectLst/>
                          <a:latin typeface="Arial" panose="020B0604020202020204" pitchFamily="34" charset="0"/>
                          <a:cs typeface="Arial" panose="020B0604020202020204" pitchFamily="34" charset="0"/>
                        </a:rPr>
                        <a:t>8</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a:effectLst/>
                          <a:latin typeface="Arial" panose="020B0604020202020204" pitchFamily="34" charset="0"/>
                          <a:cs typeface="Arial" panose="020B0604020202020204" pitchFamily="34" charset="0"/>
                        </a:rPr>
                        <a:t>1</a:t>
                      </a:r>
                      <a:endParaRPr lang="bg-BG" sz="200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a:effectLst/>
                          <a:latin typeface="Arial" panose="020B0604020202020204" pitchFamily="34" charset="0"/>
                          <a:cs typeface="Arial" panose="020B0604020202020204" pitchFamily="34" charset="0"/>
                        </a:rPr>
                        <a:t>2</a:t>
                      </a:r>
                      <a:endParaRPr lang="bg-BG" sz="2000">
                        <a:effectLst/>
                        <a:latin typeface="Arial" panose="020B0604020202020204" pitchFamily="34" charset="0"/>
                        <a:ea typeface="Times New Roman"/>
                        <a:cs typeface="Arial" panose="020B0604020202020204" pitchFamily="34" charset="0"/>
                      </a:endParaRPr>
                    </a:p>
                  </a:txBody>
                  <a:tcPr marL="68580" marR="68580" marT="0" marB="0"/>
                </a:tc>
              </a:tr>
              <a:tr h="448310">
                <a:tc>
                  <a:txBody>
                    <a:bodyPr/>
                    <a:lstStyle/>
                    <a:p>
                      <a:pPr marR="180340" algn="just">
                        <a:lnSpc>
                          <a:spcPct val="115000"/>
                        </a:lnSpc>
                        <a:spcAft>
                          <a:spcPts val="0"/>
                        </a:spcAft>
                      </a:pPr>
                      <a:r>
                        <a:rPr lang="bg-BG" sz="2000">
                          <a:effectLst/>
                          <a:latin typeface="Arial" panose="020B0604020202020204" pitchFamily="34" charset="0"/>
                          <a:cs typeface="Arial" panose="020B0604020202020204" pitchFamily="34" charset="0"/>
                        </a:rPr>
                        <a:t>      %</a:t>
                      </a:r>
                      <a:endParaRPr lang="bg-BG" sz="200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a:effectLst/>
                          <a:latin typeface="Arial" panose="020B0604020202020204" pitchFamily="34" charset="0"/>
                          <a:cs typeface="Arial" panose="020B0604020202020204" pitchFamily="34" charset="0"/>
                        </a:rPr>
                        <a:t>60 %</a:t>
                      </a:r>
                      <a:endParaRPr lang="bg-BG" sz="200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dirty="0">
                          <a:effectLst/>
                          <a:latin typeface="Arial" panose="020B0604020202020204" pitchFamily="34" charset="0"/>
                          <a:cs typeface="Arial" panose="020B0604020202020204" pitchFamily="34" charset="0"/>
                        </a:rPr>
                        <a:t>30.8%</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dirty="0">
                          <a:effectLst/>
                          <a:latin typeface="Arial" panose="020B0604020202020204" pitchFamily="34" charset="0"/>
                          <a:cs typeface="Arial" panose="020B0604020202020204" pitchFamily="34" charset="0"/>
                        </a:rPr>
                        <a:t>3.8 %</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just">
                        <a:lnSpc>
                          <a:spcPct val="115000"/>
                        </a:lnSpc>
                        <a:spcAft>
                          <a:spcPts val="0"/>
                        </a:spcAft>
                      </a:pPr>
                      <a:r>
                        <a:rPr lang="bg-BG" sz="2000" dirty="0">
                          <a:effectLst/>
                          <a:latin typeface="Arial" panose="020B0604020202020204" pitchFamily="34" charset="0"/>
                          <a:cs typeface="Arial" panose="020B0604020202020204" pitchFamily="34" charset="0"/>
                        </a:rPr>
                        <a:t>7.7%</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r>
            </a:tbl>
          </a:graphicData>
        </a:graphic>
      </p:graphicFrame>
    </p:spTree>
    <p:extLst>
      <p:ext uri="{BB962C8B-B14F-4D97-AF65-F5344CB8AC3E}">
        <p14:creationId xmlns:p14="http://schemas.microsoft.com/office/powerpoint/2010/main" val="96381103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92088"/>
          </a:xfrm>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НАКАЗАТЕЛНО ОТДЕЛЕНИЕ</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51520" y="857043"/>
            <a:ext cx="8712968" cy="769441"/>
          </a:xfrm>
          <a:prstGeom prst="rect">
            <a:avLst/>
          </a:prstGeom>
        </p:spPr>
        <p:txBody>
          <a:bodyPr wrap="square">
            <a:spAutoFit/>
          </a:bodyPr>
          <a:lstStyle/>
          <a:p>
            <a:r>
              <a:rPr lang="bg-BG" sz="2200" dirty="0" smtClean="0">
                <a:latin typeface="Arial" panose="020B0604020202020204" pitchFamily="34" charset="0"/>
                <a:cs typeface="Arial" panose="020B0604020202020204" pitchFamily="34" charset="0"/>
              </a:rPr>
              <a:t>	</a:t>
            </a:r>
            <a:r>
              <a:rPr lang="bg-BG" sz="2200" dirty="0" smtClean="0">
                <a:latin typeface="Tahoma" panose="020B0604030504040204" pitchFamily="34" charset="0"/>
                <a:ea typeface="Tahoma" panose="020B0604030504040204" pitchFamily="34" charset="0"/>
                <a:cs typeface="Tahoma" panose="020B0604030504040204" pitchFamily="34" charset="0"/>
              </a:rPr>
              <a:t>Брой </a:t>
            </a:r>
            <a:r>
              <a:rPr lang="bg-BG" sz="2200" dirty="0">
                <a:latin typeface="Tahoma" panose="020B0604030504040204" pitchFamily="34" charset="0"/>
                <a:ea typeface="Tahoma" panose="020B0604030504040204" pitchFamily="34" charset="0"/>
                <a:cs typeface="Tahoma" panose="020B0604030504040204" pitchFamily="34" charset="0"/>
              </a:rPr>
              <a:t>дела за </a:t>
            </a:r>
            <a:r>
              <a:rPr lang="bg-BG" sz="2200" dirty="0" smtClean="0">
                <a:latin typeface="Tahoma" panose="020B0604030504040204" pitchFamily="34" charset="0"/>
                <a:ea typeface="Tahoma" panose="020B0604030504040204" pitchFamily="34" charset="0"/>
                <a:cs typeface="Tahoma" panose="020B0604030504040204" pitchFamily="34" charset="0"/>
              </a:rPr>
              <a:t>разглеждане,брой </a:t>
            </a:r>
            <a:r>
              <a:rPr lang="bg-BG" sz="2200" dirty="0">
                <a:latin typeface="Tahoma" panose="020B0604030504040204" pitchFamily="34" charset="0"/>
                <a:ea typeface="Tahoma" panose="020B0604030504040204" pitchFamily="34" charset="0"/>
                <a:cs typeface="Tahoma" panose="020B0604030504040204" pitchFamily="34" charset="0"/>
              </a:rPr>
              <a:t>свършени </a:t>
            </a:r>
            <a:r>
              <a:rPr lang="bg-BG" sz="2200" dirty="0" smtClean="0">
                <a:latin typeface="Tahoma" panose="020B0604030504040204" pitchFamily="34" charset="0"/>
                <a:ea typeface="Tahoma" panose="020B0604030504040204" pitchFamily="34" charset="0"/>
                <a:cs typeface="Tahoma" panose="020B0604030504040204" pitchFamily="34" charset="0"/>
              </a:rPr>
              <a:t>дела, брой </a:t>
            </a:r>
            <a:r>
              <a:rPr lang="bg-BG" sz="2200" dirty="0">
                <a:latin typeface="Tahoma" panose="020B0604030504040204" pitchFamily="34" charset="0"/>
                <a:ea typeface="Tahoma" panose="020B0604030504040204" pitchFamily="34" charset="0"/>
                <a:cs typeface="Tahoma" panose="020B0604030504040204" pitchFamily="34" charset="0"/>
              </a:rPr>
              <a:t>решени дела по същество и прекратени производства.</a:t>
            </a:r>
          </a:p>
        </p:txBody>
      </p:sp>
      <p:graphicFrame>
        <p:nvGraphicFramePr>
          <p:cNvPr id="4" name="Table 3"/>
          <p:cNvGraphicFramePr>
            <a:graphicFrameLocks noGrp="1"/>
          </p:cNvGraphicFramePr>
          <p:nvPr>
            <p:extLst>
              <p:ext uri="{D42A27DB-BD31-4B8C-83A1-F6EECF244321}">
                <p14:modId xmlns:p14="http://schemas.microsoft.com/office/powerpoint/2010/main" val="3402942038"/>
              </p:ext>
            </p:extLst>
          </p:nvPr>
        </p:nvGraphicFramePr>
        <p:xfrm>
          <a:off x="251520" y="1772816"/>
          <a:ext cx="8496946" cy="2266176"/>
        </p:xfrm>
        <a:graphic>
          <a:graphicData uri="http://schemas.openxmlformats.org/drawingml/2006/table">
            <a:tbl>
              <a:tblPr firstRow="1" firstCol="1" lastRow="1" lastCol="1" bandRow="1" bandCol="1">
                <a:tableStyleId>{5C22544A-7EE6-4342-B048-85BDC9FD1C3A}</a:tableStyleId>
              </a:tblPr>
              <a:tblGrid>
                <a:gridCol w="1368152"/>
                <a:gridCol w="1440160"/>
                <a:gridCol w="1728192"/>
                <a:gridCol w="1296144"/>
                <a:gridCol w="1388483"/>
                <a:gridCol w="1275815"/>
              </a:tblGrid>
              <a:tr h="864096">
                <a:tc>
                  <a:txBody>
                    <a:bodyPr/>
                    <a:lstStyle/>
                    <a:p>
                      <a:pPr marR="180340" algn="just">
                        <a:lnSpc>
                          <a:spcPct val="115000"/>
                        </a:lnSpc>
                        <a:spcAft>
                          <a:spcPts val="0"/>
                        </a:spcAft>
                      </a:pPr>
                      <a:r>
                        <a:rPr lang="bg-BG" sz="1600" dirty="0">
                          <a:effectLst/>
                        </a:rPr>
                        <a:t>година</a:t>
                      </a:r>
                      <a:endParaRPr lang="bg-BG" sz="16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R="180340" algn="just">
                        <a:lnSpc>
                          <a:spcPct val="115000"/>
                        </a:lnSpc>
                        <a:spcAft>
                          <a:spcPts val="0"/>
                        </a:spcAft>
                      </a:pPr>
                      <a:r>
                        <a:rPr lang="bg-BG" sz="1600" dirty="0">
                          <a:effectLst/>
                        </a:rPr>
                        <a:t>П</a:t>
                      </a:r>
                      <a:r>
                        <a:rPr lang="bg-BG" sz="1600" dirty="0" smtClean="0">
                          <a:effectLst/>
                        </a:rPr>
                        <a:t>остъпили </a:t>
                      </a:r>
                      <a:r>
                        <a:rPr lang="bg-BG" sz="1600" dirty="0">
                          <a:effectLst/>
                        </a:rPr>
                        <a:t>дела</a:t>
                      </a:r>
                      <a:endParaRPr lang="bg-BG" sz="16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R="180340" algn="just">
                        <a:lnSpc>
                          <a:spcPct val="115000"/>
                        </a:lnSpc>
                        <a:spcAft>
                          <a:spcPts val="0"/>
                        </a:spcAft>
                      </a:pPr>
                      <a:r>
                        <a:rPr lang="bg-BG" sz="1600" dirty="0" smtClean="0">
                          <a:effectLst/>
                        </a:rPr>
                        <a:t>Дела за разглеждане</a:t>
                      </a:r>
                      <a:endParaRPr lang="bg-BG" sz="16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R="180340" algn="just">
                        <a:lnSpc>
                          <a:spcPct val="115000"/>
                        </a:lnSpc>
                        <a:spcAft>
                          <a:spcPts val="0"/>
                        </a:spcAft>
                      </a:pPr>
                      <a:r>
                        <a:rPr lang="bg-BG" sz="1600" dirty="0" err="1" smtClean="0">
                          <a:effectLst/>
                        </a:rPr>
                        <a:t>Приклю-чили</a:t>
                      </a:r>
                      <a:endParaRPr lang="bg-BG" sz="16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R="180340" algn="just">
                        <a:lnSpc>
                          <a:spcPct val="115000"/>
                        </a:lnSpc>
                        <a:spcAft>
                          <a:spcPts val="0"/>
                        </a:spcAft>
                      </a:pPr>
                      <a:r>
                        <a:rPr lang="bg-BG" sz="1600" dirty="0">
                          <a:effectLst/>
                        </a:rPr>
                        <a:t>С</a:t>
                      </a:r>
                      <a:r>
                        <a:rPr lang="bg-BG" sz="1600" dirty="0" smtClean="0">
                          <a:effectLst/>
                        </a:rPr>
                        <a:t>ъс </a:t>
                      </a:r>
                      <a:r>
                        <a:rPr lang="bg-BG" sz="1600" dirty="0">
                          <a:effectLst/>
                        </a:rPr>
                        <a:t>съд. </a:t>
                      </a:r>
                    </a:p>
                    <a:p>
                      <a:pPr marR="180340" algn="just">
                        <a:lnSpc>
                          <a:spcPct val="115000"/>
                        </a:lnSpc>
                        <a:spcAft>
                          <a:spcPts val="0"/>
                        </a:spcAft>
                      </a:pPr>
                      <a:r>
                        <a:rPr lang="bg-BG" sz="1600" dirty="0">
                          <a:effectLst/>
                        </a:rPr>
                        <a:t>акт по </a:t>
                      </a:r>
                    </a:p>
                    <a:p>
                      <a:pPr marR="180340" algn="just">
                        <a:lnSpc>
                          <a:spcPct val="115000"/>
                        </a:lnSpc>
                        <a:spcAft>
                          <a:spcPts val="0"/>
                        </a:spcAft>
                      </a:pPr>
                      <a:r>
                        <a:rPr lang="bg-BG" sz="1600" dirty="0" smtClean="0">
                          <a:effectLst/>
                        </a:rPr>
                        <a:t>същество</a:t>
                      </a:r>
                      <a:endParaRPr lang="bg-BG" sz="16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R="180340" algn="just">
                        <a:lnSpc>
                          <a:spcPct val="115000"/>
                        </a:lnSpc>
                        <a:spcAft>
                          <a:spcPts val="0"/>
                        </a:spcAft>
                      </a:pPr>
                      <a:r>
                        <a:rPr lang="bg-BG" sz="1600" dirty="0" err="1">
                          <a:effectLst/>
                        </a:rPr>
                        <a:t>Прекра-тени</a:t>
                      </a:r>
                      <a:endParaRPr lang="bg-BG" sz="16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r h="0">
                <a:tc>
                  <a:txBody>
                    <a:bodyPr/>
                    <a:lstStyle/>
                    <a:p>
                      <a:pPr marR="180340" algn="ctr">
                        <a:lnSpc>
                          <a:spcPct val="115000"/>
                        </a:lnSpc>
                        <a:spcAft>
                          <a:spcPts val="0"/>
                        </a:spcAft>
                      </a:pPr>
                      <a:r>
                        <a:rPr lang="bg-BG" sz="2000" dirty="0">
                          <a:effectLst/>
                        </a:rPr>
                        <a:t>2024</a:t>
                      </a:r>
                      <a:endParaRPr lang="bg-BG" sz="2000" b="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2333</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2472</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2358</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1998</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360</a:t>
                      </a:r>
                    </a:p>
                  </a:txBody>
                  <a:tcPr marL="68580" marR="68580" marT="0" marB="0">
                    <a:solidFill>
                      <a:schemeClr val="bg2"/>
                    </a:solidFill>
                  </a:tcPr>
                </a:tc>
              </a:tr>
              <a:tr h="0">
                <a:tc>
                  <a:txBody>
                    <a:bodyPr/>
                    <a:lstStyle/>
                    <a:p>
                      <a:pPr marR="180340" algn="ctr">
                        <a:lnSpc>
                          <a:spcPct val="115000"/>
                        </a:lnSpc>
                        <a:spcAft>
                          <a:spcPts val="0"/>
                        </a:spcAft>
                      </a:pPr>
                      <a:r>
                        <a:rPr lang="bg-BG" sz="2000" dirty="0">
                          <a:effectLst/>
                        </a:rPr>
                        <a:t>2023</a:t>
                      </a:r>
                      <a:endParaRPr lang="bg-BG" sz="2000" b="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2798</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2941</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2802</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2440</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362</a:t>
                      </a:r>
                    </a:p>
                  </a:txBody>
                  <a:tcPr marL="68580" marR="68580" marT="0" marB="0">
                    <a:solidFill>
                      <a:schemeClr val="bg2"/>
                    </a:solidFill>
                  </a:tcPr>
                </a:tc>
              </a:tr>
              <a:tr h="0">
                <a:tc>
                  <a:txBody>
                    <a:bodyPr/>
                    <a:lstStyle/>
                    <a:p>
                      <a:pPr marR="180340" algn="ctr">
                        <a:lnSpc>
                          <a:spcPct val="115000"/>
                        </a:lnSpc>
                        <a:spcAft>
                          <a:spcPts val="0"/>
                        </a:spcAft>
                      </a:pPr>
                      <a:r>
                        <a:rPr lang="bg-BG" sz="2000" dirty="0">
                          <a:effectLst/>
                        </a:rPr>
                        <a:t>2022</a:t>
                      </a:r>
                      <a:endParaRPr lang="bg-BG" sz="2000" b="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R="180340" algn="ctr">
                        <a:lnSpc>
                          <a:spcPct val="115000"/>
                        </a:lnSpc>
                        <a:spcAft>
                          <a:spcPts val="0"/>
                        </a:spcAft>
                      </a:pPr>
                      <a:r>
                        <a:rPr lang="bg-BG" sz="2000" b="0">
                          <a:solidFill>
                            <a:schemeClr val="tx1"/>
                          </a:solidFill>
                          <a:effectLst/>
                          <a:latin typeface="Tahoma" panose="020B0604030504040204" pitchFamily="34" charset="0"/>
                          <a:ea typeface="Tahoma" panose="020B0604030504040204" pitchFamily="34" charset="0"/>
                          <a:cs typeface="Tahoma" panose="020B0604030504040204" pitchFamily="34" charset="0"/>
                        </a:rPr>
                        <a:t>2823</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2972</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2829</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2394</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435</a:t>
                      </a:r>
                    </a:p>
                  </a:txBody>
                  <a:tcPr marL="68580" marR="68580" marT="0" marB="0">
                    <a:solidFill>
                      <a:schemeClr val="bg2"/>
                    </a:solidFill>
                  </a:tcPr>
                </a:tc>
              </a:tr>
              <a:tr h="0">
                <a:tc>
                  <a:txBody>
                    <a:bodyPr/>
                    <a:lstStyle/>
                    <a:p>
                      <a:pPr marR="180340" algn="ctr">
                        <a:lnSpc>
                          <a:spcPct val="115000"/>
                        </a:lnSpc>
                        <a:spcAft>
                          <a:spcPts val="0"/>
                        </a:spcAft>
                      </a:pPr>
                      <a:r>
                        <a:rPr lang="bg-BG" sz="2000" dirty="0">
                          <a:effectLst/>
                        </a:rPr>
                        <a:t>2021</a:t>
                      </a:r>
                      <a:endParaRPr lang="bg-BG" sz="2000" b="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2311</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2450</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2301</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1907</a:t>
                      </a:r>
                    </a:p>
                  </a:txBody>
                  <a:tcPr marL="68580" marR="68580" marT="0" marB="0">
                    <a:solidFill>
                      <a:schemeClr val="bg2"/>
                    </a:solidFill>
                  </a:tcPr>
                </a:tc>
                <a:tc>
                  <a:txBody>
                    <a:bodyPr/>
                    <a:lstStyle/>
                    <a:p>
                      <a:pPr marR="180340" algn="ctr">
                        <a:lnSpc>
                          <a:spcPct val="115000"/>
                        </a:lnSpc>
                        <a:spcAft>
                          <a:spcPts val="0"/>
                        </a:spcAft>
                      </a:pPr>
                      <a:r>
                        <a:rPr lang="bg-BG" sz="2000" b="0" dirty="0">
                          <a:solidFill>
                            <a:schemeClr val="tx1"/>
                          </a:solidFill>
                          <a:effectLst/>
                          <a:latin typeface="Tahoma" panose="020B0604030504040204" pitchFamily="34" charset="0"/>
                          <a:ea typeface="Tahoma" panose="020B0604030504040204" pitchFamily="34" charset="0"/>
                          <a:cs typeface="Tahoma" panose="020B0604030504040204" pitchFamily="34" charset="0"/>
                        </a:rPr>
                        <a:t>394</a:t>
                      </a:r>
                    </a:p>
                  </a:txBody>
                  <a:tcPr marL="68580" marR="68580" marT="0" marB="0">
                    <a:solidFill>
                      <a:schemeClr val="bg2"/>
                    </a:solidFill>
                  </a:tcPr>
                </a:tc>
              </a:tr>
            </a:tbl>
          </a:graphicData>
        </a:graphic>
      </p:graphicFrame>
      <p:sp>
        <p:nvSpPr>
          <p:cNvPr id="5" name="Rectangle 4"/>
          <p:cNvSpPr/>
          <p:nvPr/>
        </p:nvSpPr>
        <p:spPr>
          <a:xfrm>
            <a:off x="323528" y="4149080"/>
            <a:ext cx="8640960" cy="2246769"/>
          </a:xfrm>
          <a:prstGeom prst="rect">
            <a:avLst/>
          </a:prstGeom>
        </p:spPr>
        <p:txBody>
          <a:bodyPr wrap="square">
            <a:spAutoFit/>
          </a:bodyPr>
          <a:lstStyle/>
          <a:p>
            <a:pPr algn="just"/>
            <a:r>
              <a:rPr lang="bg-BG" dirty="0"/>
              <a:t>	</a:t>
            </a:r>
            <a:r>
              <a:rPr lang="bg-BG" sz="2000" dirty="0" smtClean="0">
                <a:latin typeface="Tahoma" panose="020B0604030504040204" pitchFamily="34" charset="0"/>
                <a:ea typeface="Tahoma" panose="020B0604030504040204" pitchFamily="34" charset="0"/>
                <a:cs typeface="Tahoma" panose="020B0604030504040204" pitchFamily="34" charset="0"/>
              </a:rPr>
              <a:t>От </a:t>
            </a:r>
            <a:r>
              <a:rPr lang="bg-BG" sz="2000" dirty="0">
                <a:latin typeface="Tahoma" panose="020B0604030504040204" pitchFamily="34" charset="0"/>
                <a:ea typeface="Tahoma" panose="020B0604030504040204" pitchFamily="34" charset="0"/>
                <a:cs typeface="Tahoma" panose="020B0604030504040204" pitchFamily="34" charset="0"/>
              </a:rPr>
              <a:t>общо свършените </a:t>
            </a:r>
            <a:r>
              <a:rPr lang="bg-BG" sz="2000" b="1" dirty="0">
                <a:latin typeface="Tahoma" panose="020B0604030504040204" pitchFamily="34" charset="0"/>
                <a:ea typeface="Tahoma" panose="020B0604030504040204" pitchFamily="34" charset="0"/>
                <a:cs typeface="Tahoma" panose="020B0604030504040204" pitchFamily="34" charset="0"/>
              </a:rPr>
              <a:t>2358</a:t>
            </a:r>
            <a:r>
              <a:rPr lang="bg-BG" sz="2000" dirty="0">
                <a:latin typeface="Tahoma" panose="020B0604030504040204" pitchFamily="34" charset="0"/>
                <a:ea typeface="Tahoma" panose="020B0604030504040204" pitchFamily="34" charset="0"/>
                <a:cs typeface="Tahoma" panose="020B0604030504040204" pitchFamily="34" charset="0"/>
              </a:rPr>
              <a:t> наказателни дела, </a:t>
            </a:r>
            <a:r>
              <a:rPr lang="bg-BG" sz="2000" b="1" dirty="0">
                <a:latin typeface="Tahoma" panose="020B0604030504040204" pitchFamily="34" charset="0"/>
                <a:ea typeface="Tahoma" panose="020B0604030504040204" pitchFamily="34" charset="0"/>
                <a:cs typeface="Tahoma" panose="020B0604030504040204" pitchFamily="34" charset="0"/>
              </a:rPr>
              <a:t>247</a:t>
            </a:r>
            <a:r>
              <a:rPr lang="bg-BG" sz="2000" dirty="0">
                <a:latin typeface="Tahoma" panose="020B0604030504040204" pitchFamily="34" charset="0"/>
                <a:ea typeface="Tahoma" panose="020B0604030504040204" pitchFamily="34" charset="0"/>
                <a:cs typeface="Tahoma" panose="020B0604030504040204" pitchFamily="34" charset="0"/>
              </a:rPr>
              <a:t> са прекратени по споразумение по чл.382 НПК с 9 бр. по-малко от 2023г.; </a:t>
            </a:r>
            <a:r>
              <a:rPr lang="bg-BG" sz="2000" b="1" dirty="0">
                <a:latin typeface="Tahoma" panose="020B0604030504040204" pitchFamily="34" charset="0"/>
                <a:ea typeface="Tahoma" panose="020B0604030504040204" pitchFamily="34" charset="0"/>
                <a:cs typeface="Tahoma" panose="020B0604030504040204" pitchFamily="34" charset="0"/>
              </a:rPr>
              <a:t>34</a:t>
            </a:r>
            <a:r>
              <a:rPr lang="bg-BG" sz="2000" dirty="0">
                <a:latin typeface="Tahoma" panose="020B0604030504040204" pitchFamily="34" charset="0"/>
                <a:ea typeface="Tahoma" panose="020B0604030504040204" pitchFamily="34" charset="0"/>
                <a:cs typeface="Tahoma" panose="020B0604030504040204" pitchFamily="34" charset="0"/>
              </a:rPr>
              <a:t> бр. по споразумение по чл.384 НПК с 6 бр. по-малко от 2023г</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a:latin typeface="Tahoma" panose="020B0604030504040204" pitchFamily="34" charset="0"/>
                <a:ea typeface="Tahoma" panose="020B0604030504040204" pitchFamily="34" charset="0"/>
                <a:cs typeface="Tahoma" panose="020B0604030504040204" pitchFamily="34" charset="0"/>
              </a:rPr>
              <a:t>79 </a:t>
            </a:r>
            <a:r>
              <a:rPr lang="bg-BG" sz="2000" dirty="0">
                <a:latin typeface="Tahoma" panose="020B0604030504040204" pitchFamily="34" charset="0"/>
                <a:ea typeface="Tahoma" panose="020B0604030504040204" pitchFamily="34" charset="0"/>
                <a:cs typeface="Tahoma" panose="020B0604030504040204" pitchFamily="34" charset="0"/>
              </a:rPr>
              <a:t>са прекратени по други причини с 3 бр. повече от 2023г., </a:t>
            </a:r>
            <a:r>
              <a:rPr lang="bg-BG" sz="2000" b="1" dirty="0">
                <a:latin typeface="Tahoma" panose="020B0604030504040204" pitchFamily="34" charset="0"/>
                <a:ea typeface="Tahoma" panose="020B0604030504040204" pitchFamily="34" charset="0"/>
                <a:cs typeface="Tahoma" panose="020B0604030504040204" pitchFamily="34" charset="0"/>
              </a:rPr>
              <a:t>1998</a:t>
            </a:r>
            <a:r>
              <a:rPr lang="bg-BG" sz="2000" dirty="0">
                <a:latin typeface="Tahoma" panose="020B0604030504040204" pitchFamily="34" charset="0"/>
                <a:ea typeface="Tahoma" panose="020B0604030504040204" pitchFamily="34" charset="0"/>
                <a:cs typeface="Tahoma" panose="020B0604030504040204" pitchFamily="34" charset="0"/>
              </a:rPr>
              <a:t> бр. наказателни дела са приключили със съдебен акт по същество с 442 бр. по-малко от 2023г. В срок до три месеца са приключили </a:t>
            </a:r>
            <a:r>
              <a:rPr lang="bg-BG" sz="2000" b="1" dirty="0">
                <a:latin typeface="Tahoma" panose="020B0604030504040204" pitchFamily="34" charset="0"/>
                <a:ea typeface="Tahoma" panose="020B0604030504040204" pitchFamily="34" charset="0"/>
                <a:cs typeface="Tahoma" panose="020B0604030504040204" pitchFamily="34" charset="0"/>
              </a:rPr>
              <a:t>93</a:t>
            </a:r>
            <a:r>
              <a:rPr lang="bg-BG" sz="2000" dirty="0">
                <a:latin typeface="Tahoma" panose="020B0604030504040204" pitchFamily="34" charset="0"/>
                <a:ea typeface="Tahoma" panose="020B0604030504040204" pitchFamily="34" charset="0"/>
                <a:cs typeface="Tahoma" panose="020B0604030504040204" pitchFamily="34" charset="0"/>
              </a:rPr>
              <a:t>% от делата както и миналата година.</a:t>
            </a:r>
          </a:p>
        </p:txBody>
      </p:sp>
    </p:spTree>
    <p:extLst>
      <p:ext uri="{BB962C8B-B14F-4D97-AF65-F5344CB8AC3E}">
        <p14:creationId xmlns:p14="http://schemas.microsoft.com/office/powerpoint/2010/main" val="1391582509"/>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71011725"/>
              </p:ext>
            </p:extLst>
          </p:nvPr>
        </p:nvGraphicFramePr>
        <p:xfrm>
          <a:off x="395536" y="332656"/>
          <a:ext cx="8291264" cy="6120680"/>
        </p:xfrm>
        <a:graphic>
          <a:graphicData uri="http://schemas.openxmlformats.org/drawingml/2006/chart">
            <c:chart xmlns:c="http://schemas.openxmlformats.org/drawingml/2006/chart" xmlns:r="http://schemas.openxmlformats.org/officeDocument/2006/relationships" r:id="rId2"/>
          </a:graphicData>
        </a:graphic>
      </p:graphicFrame>
      <p:sp>
        <p:nvSpPr>
          <p:cNvPr id="3" name="Title 2"/>
          <p:cNvSpPr>
            <a:spLocks noGrp="1"/>
          </p:cNvSpPr>
          <p:nvPr>
            <p:ph type="title"/>
          </p:nvPr>
        </p:nvSpPr>
        <p:spPr/>
        <p:txBody>
          <a:bodyPr/>
          <a:lstStyle/>
          <a:p>
            <a:endParaRPr lang="bg-BG"/>
          </a:p>
        </p:txBody>
      </p:sp>
    </p:spTree>
    <p:extLst>
      <p:ext uri="{BB962C8B-B14F-4D97-AF65-F5344CB8AC3E}">
        <p14:creationId xmlns:p14="http://schemas.microsoft.com/office/powerpoint/2010/main" val="2422447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1156990"/>
          </a:xfrm>
        </p:spPr>
        <p:txBody>
          <a:bodyPr>
            <a:noAutofit/>
          </a:bodyPr>
          <a:lstStyle/>
          <a:p>
            <a:pPr algn="ctr"/>
            <a:r>
              <a:rPr lang="bg-BG" sz="3000" dirty="0" smtClean="0">
                <a:latin typeface="Tahoma" panose="020B0604030504040204" pitchFamily="34" charset="0"/>
                <a:ea typeface="Tahoma" panose="020B0604030504040204" pitchFamily="34" charset="0"/>
                <a:cs typeface="Tahoma" panose="020B0604030504040204" pitchFamily="34" charset="0"/>
              </a:rPr>
              <a:t>ОБЖАЛВАНИ И ПРОТЕСТИРАНИ СЪДЕБНИ АКТОВЕ ПО НАКАЗАТЕЛНИ ДЕЛА</a:t>
            </a:r>
            <a:endParaRPr lang="bg-BG" sz="30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48181" y="1700808"/>
            <a:ext cx="8640960" cy="4093428"/>
          </a:xfrm>
          <a:prstGeom prst="rect">
            <a:avLst/>
          </a:prstGeom>
        </p:spPr>
        <p:txBody>
          <a:bodyPr wrap="square">
            <a:spAutoFit/>
          </a:bodyPr>
          <a:lstStyle/>
          <a:p>
            <a:r>
              <a:rPr lang="bg-BG" sz="2000" b="1" dirty="0" smtClean="0">
                <a:latin typeface="Arial" panose="020B0604020202020204" pitchFamily="34" charset="0"/>
                <a:cs typeface="Arial" panose="020B060402020202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Обжалвани </a:t>
            </a:r>
            <a:r>
              <a:rPr lang="bg-BG" sz="2000" b="1" dirty="0">
                <a:latin typeface="Tahoma" panose="020B0604030504040204" pitchFamily="34" charset="0"/>
                <a:ea typeface="Tahoma" panose="020B0604030504040204" pitchFamily="34" charset="0"/>
                <a:cs typeface="Tahoma" panose="020B0604030504040204" pitchFamily="34" charset="0"/>
              </a:rPr>
              <a:t>и </a:t>
            </a:r>
            <a:r>
              <a:rPr lang="bg-BG" sz="2000" b="1" dirty="0" err="1">
                <a:latin typeface="Tahoma" panose="020B0604030504040204" pitchFamily="34" charset="0"/>
                <a:ea typeface="Tahoma" panose="020B0604030504040204" pitchFamily="34" charset="0"/>
                <a:cs typeface="Tahoma" panose="020B0604030504040204" pitchFamily="34" charset="0"/>
              </a:rPr>
              <a:t>протестирани</a:t>
            </a:r>
            <a:r>
              <a:rPr lang="bg-BG" sz="2000" b="1" dirty="0">
                <a:latin typeface="Tahoma" panose="020B0604030504040204" pitchFamily="34" charset="0"/>
                <a:ea typeface="Tahoma" panose="020B0604030504040204" pitchFamily="34" charset="0"/>
                <a:cs typeface="Tahoma" panose="020B0604030504040204" pitchFamily="34" charset="0"/>
              </a:rPr>
              <a:t> наказателни дела за периода</a:t>
            </a:r>
            <a:r>
              <a:rPr lang="bg-BG" sz="2000" dirty="0">
                <a:latin typeface="Tahoma" panose="020B0604030504040204" pitchFamily="34" charset="0"/>
                <a:ea typeface="Tahoma" panose="020B0604030504040204" pitchFamily="34" charset="0"/>
                <a:cs typeface="Tahoma" panose="020B0604030504040204" pitchFamily="34" charset="0"/>
              </a:rPr>
              <a:t> са </a:t>
            </a:r>
            <a:r>
              <a:rPr lang="bg-BG" sz="2000" b="1" dirty="0">
                <a:latin typeface="Tahoma" panose="020B0604030504040204" pitchFamily="34" charset="0"/>
                <a:ea typeface="Tahoma" panose="020B0604030504040204" pitchFamily="34" charset="0"/>
                <a:cs typeface="Tahoma" panose="020B0604030504040204" pitchFamily="34" charset="0"/>
              </a:rPr>
              <a:t>172</a:t>
            </a:r>
            <a:r>
              <a:rPr lang="bg-BG" sz="2000" dirty="0">
                <a:latin typeface="Tahoma" panose="020B0604030504040204" pitchFamily="34" charset="0"/>
                <a:ea typeface="Tahoma" panose="020B0604030504040204" pitchFamily="34" charset="0"/>
                <a:cs typeface="Tahoma" panose="020B0604030504040204" pitchFamily="34" charset="0"/>
              </a:rPr>
              <a:t> бр. /с </a:t>
            </a:r>
            <a:r>
              <a:rPr lang="bg-BG" sz="2000" b="1" dirty="0">
                <a:latin typeface="Tahoma" panose="020B0604030504040204" pitchFamily="34" charset="0"/>
                <a:ea typeface="Tahoma" panose="020B0604030504040204" pitchFamily="34" charset="0"/>
                <a:cs typeface="Tahoma" panose="020B0604030504040204" pitchFamily="34" charset="0"/>
              </a:rPr>
              <a:t>4</a:t>
            </a:r>
            <a:r>
              <a:rPr lang="bg-BG" sz="2000" dirty="0">
                <a:latin typeface="Tahoma" panose="020B0604030504040204" pitchFamily="34" charset="0"/>
                <a:ea typeface="Tahoma" panose="020B0604030504040204" pitchFamily="34" charset="0"/>
                <a:cs typeface="Tahoma" panose="020B0604030504040204" pitchFamily="34" charset="0"/>
              </a:rPr>
              <a:t> бр. повече от миналата година/, от </a:t>
            </a:r>
            <a:r>
              <a:rPr lang="bg-BG" sz="2000" dirty="0" smtClean="0">
                <a:latin typeface="Tahoma" panose="020B0604030504040204" pitchFamily="34" charset="0"/>
                <a:ea typeface="Tahoma" panose="020B0604030504040204" pitchFamily="34" charset="0"/>
                <a:cs typeface="Tahoma" panose="020B0604030504040204" pitchFamily="34" charset="0"/>
              </a:rPr>
              <a:t>тях:</a:t>
            </a:r>
          </a:p>
          <a:p>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103</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са </a:t>
            </a:r>
            <a:r>
              <a:rPr lang="bg-BG" sz="2000" dirty="0" smtClean="0">
                <a:latin typeface="Tahoma" panose="020B0604030504040204" pitchFamily="34" charset="0"/>
                <a:ea typeface="Tahoma" panose="020B0604030504040204" pitchFamily="34" charset="0"/>
                <a:cs typeface="Tahoma" panose="020B0604030504040204" pitchFamily="34" charset="0"/>
              </a:rPr>
              <a:t>АНД,</a:t>
            </a:r>
          </a:p>
          <a:p>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30 </a:t>
            </a:r>
            <a:r>
              <a:rPr lang="bg-BG" sz="2000" dirty="0">
                <a:latin typeface="Tahoma" panose="020B0604030504040204" pitchFamily="34" charset="0"/>
                <a:ea typeface="Tahoma" panose="020B0604030504040204" pitchFamily="34" charset="0"/>
                <a:cs typeface="Tahoma" panose="020B0604030504040204" pitchFamily="34" charset="0"/>
              </a:rPr>
              <a:t>бр. ЧНД,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r>
              <a:rPr lang="bg-BG" sz="2000" b="1" dirty="0" smtClean="0">
                <a:latin typeface="Tahoma" panose="020B0604030504040204" pitchFamily="34" charset="0"/>
                <a:ea typeface="Tahoma" panose="020B0604030504040204" pitchFamily="34" charset="0"/>
                <a:cs typeface="Tahoma" panose="020B0604030504040204" pitchFamily="34" charset="0"/>
              </a:rPr>
              <a:t>	-12 </a:t>
            </a:r>
            <a:r>
              <a:rPr lang="bg-BG" sz="2000" dirty="0">
                <a:latin typeface="Tahoma" panose="020B0604030504040204" pitchFamily="34" charset="0"/>
                <a:ea typeface="Tahoma" panose="020B0604030504040204" pitchFamily="34" charset="0"/>
                <a:cs typeface="Tahoma" panose="020B0604030504040204" pitchFamily="34" charset="0"/>
              </a:rPr>
              <a:t>бр. </a:t>
            </a:r>
            <a:r>
              <a:rPr lang="bg-BG" sz="2000" dirty="0" smtClean="0">
                <a:latin typeface="Tahoma" panose="020B0604030504040204" pitchFamily="34" charset="0"/>
                <a:ea typeface="Tahoma" panose="020B0604030504040204" pitchFamily="34" charset="0"/>
                <a:cs typeface="Tahoma" panose="020B0604030504040204" pitchFamily="34" charset="0"/>
              </a:rPr>
              <a:t>НДЧХ и</a:t>
            </a:r>
          </a:p>
          <a:p>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27</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НОХД.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През </a:t>
            </a:r>
            <a:r>
              <a:rPr lang="bg-BG" sz="2000" b="1" dirty="0">
                <a:latin typeface="Tahoma" panose="020B0604030504040204" pitchFamily="34" charset="0"/>
                <a:ea typeface="Tahoma" panose="020B0604030504040204" pitchFamily="34" charset="0"/>
                <a:cs typeface="Tahoma" panose="020B0604030504040204" pitchFamily="34" charset="0"/>
              </a:rPr>
              <a:t>2024г</a:t>
            </a:r>
            <a:r>
              <a:rPr lang="bg-BG" sz="2000" dirty="0">
                <a:latin typeface="Tahoma" panose="020B0604030504040204" pitchFamily="34" charset="0"/>
                <a:ea typeface="Tahoma" panose="020B0604030504040204" pitchFamily="34" charset="0"/>
                <a:cs typeface="Tahoma" panose="020B0604030504040204" pitchFamily="34" charset="0"/>
              </a:rPr>
              <a:t>. са се върнали с резултат от обжалване общо </a:t>
            </a:r>
            <a:r>
              <a:rPr lang="bg-BG" sz="2000" b="1" dirty="0">
                <a:latin typeface="Tahoma" panose="020B0604030504040204" pitchFamily="34" charset="0"/>
                <a:ea typeface="Tahoma" panose="020B0604030504040204" pitchFamily="34" charset="0"/>
                <a:cs typeface="Tahoma" panose="020B0604030504040204" pitchFamily="34" charset="0"/>
              </a:rPr>
              <a:t>138 </a:t>
            </a:r>
            <a:r>
              <a:rPr lang="bg-BG" sz="2000" dirty="0">
                <a:latin typeface="Tahoma" panose="020B0604030504040204" pitchFamily="34" charset="0"/>
                <a:ea typeface="Tahoma" panose="020B0604030504040204" pitchFamily="34" charset="0"/>
                <a:cs typeface="Tahoma" panose="020B0604030504040204" pitchFamily="34" charset="0"/>
              </a:rPr>
              <a:t>бр. съдебни актове по наказателни дела, като от тях </a:t>
            </a:r>
            <a:r>
              <a:rPr lang="bg-BG" sz="2000" b="1" dirty="0">
                <a:latin typeface="Tahoma" panose="020B0604030504040204" pitchFamily="34" charset="0"/>
                <a:ea typeface="Tahoma" panose="020B0604030504040204" pitchFamily="34" charset="0"/>
                <a:cs typeface="Tahoma" panose="020B0604030504040204" pitchFamily="34" charset="0"/>
              </a:rPr>
              <a:t>94</a:t>
            </a:r>
            <a:r>
              <a:rPr lang="bg-BG" sz="2000" dirty="0">
                <a:latin typeface="Tahoma" panose="020B0604030504040204" pitchFamily="34" charset="0"/>
                <a:ea typeface="Tahoma" panose="020B0604030504040204" pitchFamily="34" charset="0"/>
                <a:cs typeface="Tahoma" panose="020B0604030504040204" pitchFamily="34" charset="0"/>
              </a:rPr>
              <a:t> бр. са по </a:t>
            </a:r>
            <a:r>
              <a:rPr lang="bg-BG" sz="2000" dirty="0" smtClean="0">
                <a:latin typeface="Tahoma" panose="020B0604030504040204" pitchFamily="34" charset="0"/>
                <a:ea typeface="Tahoma" panose="020B0604030504040204" pitchFamily="34" charset="0"/>
                <a:cs typeface="Tahoma" panose="020B0604030504040204" pitchFamily="34" charset="0"/>
              </a:rPr>
              <a:t>АНД.</a:t>
            </a:r>
            <a:endParaRPr lang="bg-BG" sz="2000" dirty="0">
              <a:latin typeface="Tahoma" panose="020B0604030504040204" pitchFamily="34" charset="0"/>
              <a:ea typeface="Tahoma" panose="020B0604030504040204" pitchFamily="34" charset="0"/>
              <a:cs typeface="Tahoma" panose="020B0604030504040204" pitchFamily="34" charset="0"/>
            </a:endParaRPr>
          </a:p>
          <a:p>
            <a:r>
              <a:rPr lang="bg-BG" sz="2000" dirty="0" smtClean="0">
                <a:latin typeface="Tahoma" panose="020B0604030504040204" pitchFamily="34" charset="0"/>
                <a:ea typeface="Tahoma" panose="020B0604030504040204" pitchFamily="34" charset="0"/>
                <a:cs typeface="Tahoma" panose="020B0604030504040204" pitchFamily="34" charset="0"/>
              </a:rPr>
              <a:t>	С </a:t>
            </a:r>
            <a:r>
              <a:rPr lang="bg-BG" sz="2000" dirty="0">
                <a:latin typeface="Tahoma" panose="020B0604030504040204" pitchFamily="34" charset="0"/>
                <a:ea typeface="Tahoma" panose="020B0604030504040204" pitchFamily="34" charset="0"/>
                <a:cs typeface="Tahoma" panose="020B0604030504040204" pitchFamily="34" charset="0"/>
              </a:rPr>
              <a:t>резултат от обжалването са се върнали </a:t>
            </a:r>
            <a:r>
              <a:rPr lang="bg-BG" sz="2000" b="1" dirty="0">
                <a:latin typeface="Tahoma" panose="020B0604030504040204" pitchFamily="34" charset="0"/>
                <a:ea typeface="Tahoma" panose="020B0604030504040204" pitchFamily="34" charset="0"/>
                <a:cs typeface="Tahoma" panose="020B0604030504040204" pitchFamily="34" charset="0"/>
              </a:rPr>
              <a:t>21 </a:t>
            </a:r>
            <a:r>
              <a:rPr lang="bg-BG" sz="2000" dirty="0">
                <a:latin typeface="Tahoma" panose="020B0604030504040204" pitchFamily="34" charset="0"/>
                <a:ea typeface="Tahoma" panose="020B0604030504040204" pitchFamily="34" charset="0"/>
                <a:cs typeface="Tahoma" panose="020B0604030504040204" pitchFamily="34" charset="0"/>
              </a:rPr>
              <a:t>бр. обжалвани съдебни актове по</a:t>
            </a:r>
            <a:r>
              <a:rPr lang="bg-BG" sz="2000" b="1" dirty="0">
                <a:latin typeface="Tahoma" panose="020B0604030504040204" pitchFamily="34" charset="0"/>
                <a:ea typeface="Tahoma" panose="020B0604030504040204" pitchFamily="34" charset="0"/>
                <a:cs typeface="Tahoma" panose="020B0604030504040204" pitchFamily="34" charset="0"/>
              </a:rPr>
              <a:t> наказателни дела</a:t>
            </a:r>
            <a:r>
              <a:rPr lang="bg-BG" sz="2000" dirty="0">
                <a:latin typeface="Tahoma" panose="020B0604030504040204" pitchFamily="34" charset="0"/>
                <a:ea typeface="Tahoma" panose="020B0604030504040204" pitchFamily="34" charset="0"/>
                <a:cs typeface="Tahoma" panose="020B0604030504040204" pitchFamily="34" charset="0"/>
              </a:rPr>
              <a:t>: НОХД, НЧХ и ЧНД и АНД по чл.78а НК, по УБДХ и по ЗООРПСМ и </a:t>
            </a:r>
            <a:r>
              <a:rPr lang="bg-BG" sz="2000" b="1" dirty="0">
                <a:latin typeface="Tahoma" panose="020B0604030504040204" pitchFamily="34" charset="0"/>
                <a:ea typeface="Tahoma" panose="020B0604030504040204" pitchFamily="34" charset="0"/>
                <a:cs typeface="Tahoma" panose="020B0604030504040204" pitchFamily="34" charset="0"/>
              </a:rPr>
              <a:t>33</a:t>
            </a:r>
            <a:r>
              <a:rPr lang="bg-BG" sz="2000" dirty="0">
                <a:latin typeface="Tahoma" panose="020B0604030504040204" pitchFamily="34" charset="0"/>
                <a:ea typeface="Tahoma" panose="020B0604030504040204" pitchFamily="34" charset="0"/>
                <a:cs typeface="Tahoma" panose="020B0604030504040204" pitchFamily="34" charset="0"/>
              </a:rPr>
              <a:t> бр. обжалвани определения за НОХД, НЧХ и ЧНД. </a:t>
            </a:r>
          </a:p>
          <a:p>
            <a:endParaRPr lang="bg-BG"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4079531"/>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548680"/>
            <a:ext cx="8640960" cy="5324535"/>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От </a:t>
            </a:r>
            <a:r>
              <a:rPr lang="bg-BG" sz="2000" dirty="0">
                <a:latin typeface="Tahoma" panose="020B0604030504040204" pitchFamily="34" charset="0"/>
                <a:ea typeface="Tahoma" panose="020B0604030504040204" pitchFamily="34" charset="0"/>
                <a:cs typeface="Tahoma" panose="020B0604030504040204" pitchFamily="34" charset="0"/>
              </a:rPr>
              <a:t>обжалваните </a:t>
            </a:r>
            <a:r>
              <a:rPr lang="bg-BG" sz="2000" dirty="0" smtClean="0">
                <a:latin typeface="Tahoma" panose="020B0604030504040204" pitchFamily="34" charset="0"/>
                <a:ea typeface="Tahoma" panose="020B0604030504040204" pitchFamily="34" charset="0"/>
                <a:cs typeface="Tahoma" panose="020B0604030504040204" pitchFamily="34" charset="0"/>
              </a:rPr>
              <a:t>актове:</a:t>
            </a:r>
          </a:p>
          <a:p>
            <a:pPr algn="just"/>
            <a:r>
              <a:rPr lang="bg-BG" sz="2000" b="1" dirty="0" smtClean="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13</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са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3-1 - потвърдени, оставени в сила решението, </a:t>
            </a:r>
            <a:r>
              <a:rPr lang="bg-BG" sz="2000" dirty="0" smtClean="0">
                <a:latin typeface="Tahoma" panose="020B0604030504040204" pitchFamily="34" charset="0"/>
                <a:ea typeface="Tahoma" panose="020B0604030504040204" pitchFamily="34" charset="0"/>
                <a:cs typeface="Tahoma" panose="020B0604030504040204" pitchFamily="34" charset="0"/>
              </a:rPr>
              <a:t>присъдата, определението;  </a:t>
            </a:r>
          </a:p>
          <a:p>
            <a:pPr algn="just"/>
            <a:r>
              <a:rPr lang="bg-BG" sz="2000" b="1" dirty="0" smtClean="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2</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са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3-2а - изцяло отменен и върнат за ново разглеждане на </a:t>
            </a:r>
            <a:r>
              <a:rPr lang="bg-BG" sz="2000" dirty="0" err="1">
                <a:latin typeface="Tahoma" panose="020B0604030504040204" pitchFamily="34" charset="0"/>
                <a:ea typeface="Tahoma" panose="020B0604030504040204" pitchFamily="34" charset="0"/>
                <a:cs typeface="Tahoma" panose="020B0604030504040204" pitchFamily="34" charset="0"/>
              </a:rPr>
              <a:t>първоинстанционния</a:t>
            </a:r>
            <a:r>
              <a:rPr lang="bg-BG" sz="2000" dirty="0">
                <a:latin typeface="Tahoma" panose="020B0604030504040204" pitchFamily="34" charset="0"/>
                <a:ea typeface="Tahoma" panose="020B0604030504040204" pitchFamily="34" charset="0"/>
                <a:cs typeface="Tahoma" panose="020B0604030504040204" pitchFamily="34" charset="0"/>
              </a:rPr>
              <a:t> съд;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b="1" dirty="0" smtClean="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1</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с индекс 3-2е - ИЗЦЯЛО отменен акт с постановяване на нова присъда; изцяло отменен акт с оправдаване на подсъдим от ВКС;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b="1" dirty="0" smtClean="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1</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3-2з - ОТМЕНЕНА присъда и постановяване на административно наказание по чл. 336, ал. 1, т. 4 НПК</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1 </a:t>
            </a:r>
            <a:r>
              <a:rPr lang="bg-BG" sz="2000" dirty="0">
                <a:latin typeface="Tahoma" panose="020B0604030504040204" pitchFamily="34" charset="0"/>
                <a:ea typeface="Tahoma" panose="020B0604030504040204" pitchFamily="34" charset="0"/>
                <a:cs typeface="Tahoma" panose="020B0604030504040204" pitchFamily="34" charset="0"/>
              </a:rPr>
              <a:t>бр.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3-3а - отменен на основание чл. 24, ал. 5 НПК</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 </a:t>
            </a:r>
            <a:r>
              <a:rPr lang="bg-BG" sz="2000" b="1" dirty="0" smtClean="0">
                <a:latin typeface="Tahoma" panose="020B0604030504040204" pitchFamily="34" charset="0"/>
                <a:ea typeface="Tahoma" panose="020B0604030504040204" pitchFamily="34" charset="0"/>
                <a:cs typeface="Tahoma" panose="020B0604030504040204" pitchFamily="34" charset="0"/>
              </a:rPr>
              <a:t>1 </a:t>
            </a:r>
            <a:r>
              <a:rPr lang="bg-BG" sz="2000" dirty="0">
                <a:latin typeface="Tahoma" panose="020B0604030504040204" pitchFamily="34" charset="0"/>
                <a:ea typeface="Tahoma" panose="020B0604030504040204" pitchFamily="34" charset="0"/>
                <a:cs typeface="Tahoma" panose="020B0604030504040204" pitchFamily="34" charset="0"/>
              </a:rPr>
              <a:t>бр.с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3-4д - изменен относно режима на изтърпяване, веществените доказателства и разноските</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1 </a:t>
            </a:r>
            <a:r>
              <a:rPr lang="bg-BG" sz="2000" dirty="0">
                <a:latin typeface="Tahoma" panose="020B0604030504040204" pitchFamily="34" charset="0"/>
                <a:ea typeface="Tahoma" panose="020B0604030504040204" pitchFamily="34" charset="0"/>
                <a:cs typeface="Tahoma" panose="020B0604030504040204" pitchFamily="34" charset="0"/>
              </a:rPr>
              <a:t>бр.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3-4e - изменен в наказателната част по приложението на закона и по отношение на наказанието</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b="1" dirty="0" smtClean="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a:t>
            </a:r>
            <a:r>
              <a:rPr lang="bg-BG" sz="2000" b="1" dirty="0" smtClean="0">
                <a:latin typeface="Tahoma" panose="020B0604030504040204" pitchFamily="34" charset="0"/>
                <a:ea typeface="Tahoma" panose="020B0604030504040204" pitchFamily="34" charset="0"/>
                <a:cs typeface="Tahoma" panose="020B0604030504040204" pitchFamily="34" charset="0"/>
              </a:rPr>
              <a:t> 1 </a:t>
            </a:r>
            <a:r>
              <a:rPr lang="bg-BG" sz="2000" dirty="0">
                <a:latin typeface="Tahoma" panose="020B0604030504040204" pitchFamily="34" charset="0"/>
                <a:ea typeface="Tahoma" panose="020B0604030504040204" pitchFamily="34" charset="0"/>
                <a:cs typeface="Tahoma" panose="020B0604030504040204" pitchFamily="34" charset="0"/>
              </a:rPr>
              <a:t>бр.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3-6а - отменен акт и делото върнато за ново разглеждане на </a:t>
            </a:r>
            <a:r>
              <a:rPr lang="bg-BG" sz="2000" dirty="0" err="1">
                <a:latin typeface="Tahoma" panose="020B0604030504040204" pitchFamily="34" charset="0"/>
                <a:ea typeface="Tahoma" panose="020B0604030504040204" pitchFamily="34" charset="0"/>
                <a:cs typeface="Tahoma" panose="020B0604030504040204" pitchFamily="34" charset="0"/>
              </a:rPr>
              <a:t>първоинстанционния</a:t>
            </a:r>
            <a:r>
              <a:rPr lang="bg-BG" sz="2000" dirty="0">
                <a:latin typeface="Tahoma" panose="020B0604030504040204" pitchFamily="34" charset="0"/>
                <a:ea typeface="Tahoma" panose="020B0604030504040204" pitchFamily="34" charset="0"/>
                <a:cs typeface="Tahoma" panose="020B0604030504040204" pitchFamily="34" charset="0"/>
              </a:rPr>
              <a:t> съд;</a:t>
            </a:r>
          </a:p>
        </p:txBody>
      </p:sp>
    </p:spTree>
    <p:extLst>
      <p:ext uri="{BB962C8B-B14F-4D97-AF65-F5344CB8AC3E}">
        <p14:creationId xmlns:p14="http://schemas.microsoft.com/office/powerpoint/2010/main" val="15976989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71900195"/>
              </p:ext>
            </p:extLst>
          </p:nvPr>
        </p:nvGraphicFramePr>
        <p:xfrm>
          <a:off x="683568" y="908720"/>
          <a:ext cx="7776863" cy="4547934"/>
        </p:xfrm>
        <a:graphic>
          <a:graphicData uri="http://schemas.openxmlformats.org/drawingml/2006/table">
            <a:tbl>
              <a:tblPr firstRow="1" firstCol="1" bandRow="1">
                <a:tableStyleId>{5C22544A-7EE6-4342-B048-85BDC9FD1C3A}</a:tableStyleId>
              </a:tblPr>
              <a:tblGrid>
                <a:gridCol w="2664295"/>
                <a:gridCol w="1893423"/>
                <a:gridCol w="1043985"/>
                <a:gridCol w="1087580"/>
                <a:gridCol w="1087580"/>
              </a:tblGrid>
              <a:tr h="1093098">
                <a:tc>
                  <a:txBody>
                    <a:bodyPr/>
                    <a:lstStyle/>
                    <a:p>
                      <a:pPr marR="180340" algn="just">
                        <a:lnSpc>
                          <a:spcPct val="115000"/>
                        </a:lnSpc>
                        <a:spcAft>
                          <a:spcPts val="0"/>
                        </a:spcAft>
                      </a:pPr>
                      <a:r>
                        <a:rPr lang="bg-BG" sz="2000" dirty="0">
                          <a:effectLst/>
                        </a:rPr>
                        <a:t>Върнали се бр. обжалвани </a:t>
                      </a:r>
                    </a:p>
                    <a:p>
                      <a:pPr marR="180340" algn="just">
                        <a:lnSpc>
                          <a:spcPct val="115000"/>
                        </a:lnSpc>
                        <a:spcAft>
                          <a:spcPts val="0"/>
                        </a:spcAft>
                      </a:pPr>
                      <a:r>
                        <a:rPr lang="bg-BG" sz="2000" dirty="0" smtClean="0">
                          <a:effectLst/>
                        </a:rPr>
                        <a:t>съд.актове – присъди</a:t>
                      </a:r>
                      <a:r>
                        <a:rPr lang="bg-BG" sz="2000" baseline="0" dirty="0" smtClean="0">
                          <a:effectLst/>
                        </a:rPr>
                        <a:t> и решения</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r>
                        <a:rPr lang="bg-BG" sz="2000" dirty="0" err="1">
                          <a:effectLst/>
                        </a:rPr>
                        <a:t>инд</a:t>
                      </a:r>
                      <a:r>
                        <a:rPr lang="bg-BG" sz="2000" dirty="0">
                          <a:effectLst/>
                        </a:rPr>
                        <a:t>. </a:t>
                      </a:r>
                    </a:p>
                    <a:p>
                      <a:pPr marR="180340" algn="ctr">
                        <a:lnSpc>
                          <a:spcPct val="115000"/>
                        </a:lnSpc>
                        <a:spcAft>
                          <a:spcPts val="0"/>
                        </a:spcAft>
                      </a:pPr>
                      <a:r>
                        <a:rPr lang="bg-BG" sz="2000" dirty="0">
                          <a:effectLst/>
                        </a:rPr>
                        <a:t>3-1</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r>
                        <a:rPr lang="bg-BG" sz="2000" dirty="0" err="1">
                          <a:effectLst/>
                        </a:rPr>
                        <a:t>инд</a:t>
                      </a:r>
                      <a:r>
                        <a:rPr lang="bg-BG" sz="2000" dirty="0">
                          <a:effectLst/>
                        </a:rPr>
                        <a:t>. </a:t>
                      </a:r>
                    </a:p>
                    <a:p>
                      <a:pPr marR="180340" algn="ctr">
                        <a:lnSpc>
                          <a:spcPct val="115000"/>
                        </a:lnSpc>
                        <a:spcAft>
                          <a:spcPts val="0"/>
                        </a:spcAft>
                      </a:pPr>
                      <a:r>
                        <a:rPr lang="bg-BG" sz="2000" dirty="0">
                          <a:effectLst/>
                        </a:rPr>
                        <a:t>3-2а</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r>
                        <a:rPr lang="bg-BG" sz="2000" dirty="0" err="1">
                          <a:effectLst/>
                        </a:rPr>
                        <a:t>инд</a:t>
                      </a:r>
                      <a:r>
                        <a:rPr lang="bg-BG" sz="2000" dirty="0">
                          <a:effectLst/>
                        </a:rPr>
                        <a:t>.</a:t>
                      </a:r>
                    </a:p>
                    <a:p>
                      <a:pPr marR="180340" algn="ctr">
                        <a:lnSpc>
                          <a:spcPct val="115000"/>
                        </a:lnSpc>
                        <a:spcAft>
                          <a:spcPts val="0"/>
                        </a:spcAft>
                      </a:pPr>
                      <a:r>
                        <a:rPr lang="bg-BG" sz="2000" dirty="0">
                          <a:effectLst/>
                        </a:rPr>
                        <a:t>3-2е; </a:t>
                      </a:r>
                      <a:endParaRPr lang="bg-BG" sz="2000" dirty="0" smtClean="0">
                        <a:effectLst/>
                      </a:endParaRPr>
                    </a:p>
                    <a:p>
                      <a:pPr marR="180340" algn="ctr">
                        <a:lnSpc>
                          <a:spcPct val="115000"/>
                        </a:lnSpc>
                        <a:spcAft>
                          <a:spcPts val="0"/>
                        </a:spcAft>
                      </a:pPr>
                      <a:r>
                        <a:rPr lang="bg-BG" sz="2000" dirty="0" smtClean="0">
                          <a:effectLst/>
                        </a:rPr>
                        <a:t>3-2з</a:t>
                      </a:r>
                      <a:r>
                        <a:rPr lang="bg-BG" sz="2000" dirty="0">
                          <a:effectLst/>
                        </a:rPr>
                        <a:t>;</a:t>
                      </a:r>
                    </a:p>
                    <a:p>
                      <a:pPr marR="180340" algn="ctr">
                        <a:lnSpc>
                          <a:spcPct val="115000"/>
                        </a:lnSpc>
                        <a:spcAft>
                          <a:spcPts val="0"/>
                        </a:spcAft>
                      </a:pPr>
                      <a:r>
                        <a:rPr lang="bg-BG" sz="2000" dirty="0">
                          <a:effectLst/>
                        </a:rPr>
                        <a:t>3-3а</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r>
                        <a:rPr lang="bg-BG" sz="2000" dirty="0" err="1">
                          <a:effectLst/>
                        </a:rPr>
                        <a:t>инд</a:t>
                      </a:r>
                      <a:r>
                        <a:rPr lang="bg-BG" sz="2000" dirty="0">
                          <a:effectLst/>
                        </a:rPr>
                        <a:t>. </a:t>
                      </a:r>
                    </a:p>
                    <a:p>
                      <a:pPr marR="180340" algn="ctr">
                        <a:lnSpc>
                          <a:spcPct val="115000"/>
                        </a:lnSpc>
                        <a:spcAft>
                          <a:spcPts val="0"/>
                        </a:spcAft>
                      </a:pPr>
                      <a:r>
                        <a:rPr lang="bg-BG" sz="2000" dirty="0">
                          <a:effectLst/>
                        </a:rPr>
                        <a:t>3-4е;</a:t>
                      </a:r>
                    </a:p>
                    <a:p>
                      <a:pPr marR="180340" algn="ctr">
                        <a:lnSpc>
                          <a:spcPct val="115000"/>
                        </a:lnSpc>
                        <a:spcAft>
                          <a:spcPts val="0"/>
                        </a:spcAft>
                      </a:pPr>
                      <a:r>
                        <a:rPr lang="bg-BG" sz="2000" dirty="0">
                          <a:effectLst/>
                        </a:rPr>
                        <a:t>3-6а</a:t>
                      </a:r>
                      <a:endParaRPr lang="bg-BG" sz="2000" dirty="0">
                        <a:effectLst/>
                        <a:latin typeface="HebarU"/>
                        <a:ea typeface="Times New Roman"/>
                        <a:cs typeface="HebarU"/>
                      </a:endParaRPr>
                    </a:p>
                  </a:txBody>
                  <a:tcPr marL="68580" marR="68580" marT="0" marB="0"/>
                </a:tc>
              </a:tr>
              <a:tr h="1311754">
                <a:tc>
                  <a:txBody>
                    <a:bodyPr/>
                    <a:lstStyle/>
                    <a:p>
                      <a:pPr marR="180340" algn="ctr">
                        <a:lnSpc>
                          <a:spcPct val="115000"/>
                        </a:lnSpc>
                        <a:spcAft>
                          <a:spcPts val="0"/>
                        </a:spcAft>
                      </a:pPr>
                      <a:r>
                        <a:rPr lang="bg-BG" sz="2000" dirty="0">
                          <a:effectLst/>
                        </a:rPr>
                        <a:t>   </a:t>
                      </a:r>
                      <a:endParaRPr lang="bg-BG" sz="2000" dirty="0" smtClean="0">
                        <a:effectLst/>
                      </a:endParaRPr>
                    </a:p>
                    <a:p>
                      <a:pPr marR="180340" algn="ctr">
                        <a:lnSpc>
                          <a:spcPct val="115000"/>
                        </a:lnSpc>
                        <a:spcAft>
                          <a:spcPts val="0"/>
                        </a:spcAft>
                      </a:pPr>
                      <a:r>
                        <a:rPr lang="bg-BG" sz="2000" dirty="0" smtClean="0">
                          <a:effectLst/>
                        </a:rPr>
                        <a:t>21 </a:t>
                      </a:r>
                      <a:r>
                        <a:rPr lang="bg-BG" sz="2000" dirty="0">
                          <a:effectLst/>
                        </a:rPr>
                        <a:t>бр.</a:t>
                      </a:r>
                    </a:p>
                    <a:p>
                      <a:pPr marR="180340" algn="ctr">
                        <a:lnSpc>
                          <a:spcPct val="115000"/>
                        </a:lnSpc>
                        <a:spcAft>
                          <a:spcPts val="0"/>
                        </a:spcAft>
                      </a:pPr>
                      <a:r>
                        <a:rPr lang="bg-BG" sz="2000" dirty="0">
                          <a:effectLst/>
                        </a:rPr>
                        <a:t> </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b="0" dirty="0" smtClean="0">
                        <a:effectLst/>
                      </a:endParaRPr>
                    </a:p>
                    <a:p>
                      <a:pPr marR="180340" algn="ctr">
                        <a:lnSpc>
                          <a:spcPct val="115000"/>
                        </a:lnSpc>
                        <a:spcAft>
                          <a:spcPts val="0"/>
                        </a:spcAft>
                      </a:pPr>
                      <a:r>
                        <a:rPr lang="bg-BG" sz="2000" b="0" dirty="0" smtClean="0">
                          <a:effectLst/>
                        </a:rPr>
                        <a:t>13 </a:t>
                      </a:r>
                      <a:r>
                        <a:rPr lang="bg-BG" sz="2000" b="0" dirty="0">
                          <a:effectLst/>
                        </a:rPr>
                        <a:t>бр.</a:t>
                      </a:r>
                      <a:endParaRPr lang="bg-BG" sz="2000" b="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b="0" dirty="0" smtClean="0">
                        <a:effectLst/>
                      </a:endParaRPr>
                    </a:p>
                    <a:p>
                      <a:pPr marR="180340" algn="ctr">
                        <a:lnSpc>
                          <a:spcPct val="115000"/>
                        </a:lnSpc>
                        <a:spcAft>
                          <a:spcPts val="0"/>
                        </a:spcAft>
                      </a:pPr>
                      <a:r>
                        <a:rPr lang="bg-BG" sz="2000" b="0" dirty="0" smtClean="0">
                          <a:effectLst/>
                        </a:rPr>
                        <a:t>2 </a:t>
                      </a:r>
                      <a:r>
                        <a:rPr lang="bg-BG" sz="2000" b="0" dirty="0">
                          <a:effectLst/>
                        </a:rPr>
                        <a:t>бр.</a:t>
                      </a:r>
                      <a:endParaRPr lang="bg-BG" sz="2000" b="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b="0" dirty="0" smtClean="0">
                        <a:effectLst/>
                      </a:endParaRPr>
                    </a:p>
                    <a:p>
                      <a:pPr marR="180340" algn="ctr">
                        <a:lnSpc>
                          <a:spcPct val="115000"/>
                        </a:lnSpc>
                        <a:spcAft>
                          <a:spcPts val="0"/>
                        </a:spcAft>
                      </a:pPr>
                      <a:r>
                        <a:rPr lang="bg-BG" sz="2000" b="0" dirty="0" smtClean="0">
                          <a:effectLst/>
                        </a:rPr>
                        <a:t>по </a:t>
                      </a:r>
                      <a:r>
                        <a:rPr lang="bg-BG" sz="2000" b="0" dirty="0">
                          <a:effectLst/>
                        </a:rPr>
                        <a:t>1 бр.</a:t>
                      </a:r>
                      <a:endParaRPr lang="bg-BG" sz="2000" b="0" dirty="0">
                        <a:effectLst/>
                        <a:latin typeface="HebarU"/>
                        <a:ea typeface="Times New Roman"/>
                        <a:cs typeface="HebarU"/>
                      </a:endParaRPr>
                    </a:p>
                  </a:txBody>
                  <a:tcPr marL="68580" marR="68580" marT="0" marB="0"/>
                </a:tc>
                <a:tc>
                  <a:txBody>
                    <a:bodyPr/>
                    <a:lstStyle/>
                    <a:p>
                      <a:pPr marR="180340" algn="ctr">
                        <a:lnSpc>
                          <a:spcPct val="115000"/>
                        </a:lnSpc>
                        <a:spcAft>
                          <a:spcPts val="0"/>
                        </a:spcAft>
                      </a:pPr>
                      <a:r>
                        <a:rPr lang="bg-BG" sz="2000" b="0" dirty="0">
                          <a:effectLst/>
                        </a:rPr>
                        <a:t> </a:t>
                      </a:r>
                      <a:endParaRPr lang="bg-BG" sz="2000" b="0" dirty="0" smtClean="0">
                        <a:effectLst/>
                      </a:endParaRPr>
                    </a:p>
                    <a:p>
                      <a:pPr marR="180340" algn="ctr">
                        <a:lnSpc>
                          <a:spcPct val="115000"/>
                        </a:lnSpc>
                        <a:spcAft>
                          <a:spcPts val="0"/>
                        </a:spcAft>
                      </a:pPr>
                      <a:r>
                        <a:rPr lang="bg-BG" sz="2000" b="0" dirty="0" smtClean="0">
                          <a:effectLst/>
                        </a:rPr>
                        <a:t>по </a:t>
                      </a:r>
                      <a:r>
                        <a:rPr lang="bg-BG" sz="2000" b="0" dirty="0">
                          <a:effectLst/>
                        </a:rPr>
                        <a:t>1 бр.</a:t>
                      </a:r>
                      <a:endParaRPr lang="bg-BG" sz="2000" b="0" dirty="0">
                        <a:effectLst/>
                        <a:latin typeface="HebarU"/>
                        <a:ea typeface="Times New Roman"/>
                        <a:cs typeface="HebarU"/>
                      </a:endParaRPr>
                    </a:p>
                  </a:txBody>
                  <a:tcPr marL="68580" marR="68580" marT="0" marB="0"/>
                </a:tc>
              </a:tr>
              <a:tr h="1483580">
                <a:tc>
                  <a:txBody>
                    <a:bodyPr/>
                    <a:lstStyle/>
                    <a:p>
                      <a:pPr marR="180340" algn="ctr">
                        <a:lnSpc>
                          <a:spcPct val="115000"/>
                        </a:lnSpc>
                        <a:spcAft>
                          <a:spcPts val="0"/>
                        </a:spcAft>
                      </a:pPr>
                      <a:r>
                        <a:rPr lang="bg-BG" sz="2000" dirty="0">
                          <a:effectLst/>
                        </a:rPr>
                        <a:t>      </a:t>
                      </a:r>
                      <a:endParaRPr lang="bg-BG" sz="2000" dirty="0" smtClean="0">
                        <a:effectLst/>
                      </a:endParaRPr>
                    </a:p>
                    <a:p>
                      <a:pPr marR="180340" algn="ctr">
                        <a:lnSpc>
                          <a:spcPct val="115000"/>
                        </a:lnSpc>
                        <a:spcAft>
                          <a:spcPts val="0"/>
                        </a:spcAft>
                      </a:pPr>
                      <a:r>
                        <a:rPr lang="bg-BG" sz="2000" dirty="0" smtClean="0">
                          <a:effectLst/>
                        </a:rPr>
                        <a:t>%</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b="0" dirty="0" smtClean="0">
                        <a:effectLst/>
                      </a:endParaRPr>
                    </a:p>
                    <a:p>
                      <a:pPr marR="180340" algn="ctr">
                        <a:lnSpc>
                          <a:spcPct val="115000"/>
                        </a:lnSpc>
                        <a:spcAft>
                          <a:spcPts val="0"/>
                        </a:spcAft>
                      </a:pPr>
                      <a:r>
                        <a:rPr lang="bg-BG" sz="2000" b="0" dirty="0" smtClean="0">
                          <a:effectLst/>
                        </a:rPr>
                        <a:t>62 </a:t>
                      </a:r>
                      <a:r>
                        <a:rPr lang="bg-BG" sz="2000" b="0" dirty="0">
                          <a:effectLst/>
                        </a:rPr>
                        <a:t>%</a:t>
                      </a:r>
                      <a:endParaRPr lang="bg-BG" sz="2000" b="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b="0" dirty="0" smtClean="0">
                        <a:effectLst/>
                      </a:endParaRPr>
                    </a:p>
                    <a:p>
                      <a:pPr marR="180340" algn="ctr">
                        <a:lnSpc>
                          <a:spcPct val="115000"/>
                        </a:lnSpc>
                        <a:spcAft>
                          <a:spcPts val="0"/>
                        </a:spcAft>
                      </a:pPr>
                      <a:r>
                        <a:rPr lang="bg-BG" sz="2000" b="0" dirty="0" smtClean="0">
                          <a:effectLst/>
                        </a:rPr>
                        <a:t>9.5</a:t>
                      </a:r>
                      <a:r>
                        <a:rPr lang="bg-BG" sz="2000" b="0" dirty="0">
                          <a:effectLst/>
                        </a:rPr>
                        <a:t>%</a:t>
                      </a:r>
                      <a:endParaRPr lang="bg-BG" sz="2000" b="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b="0" dirty="0" smtClean="0">
                        <a:effectLst/>
                      </a:endParaRPr>
                    </a:p>
                    <a:p>
                      <a:pPr marR="180340" algn="ctr">
                        <a:lnSpc>
                          <a:spcPct val="115000"/>
                        </a:lnSpc>
                        <a:spcAft>
                          <a:spcPts val="0"/>
                        </a:spcAft>
                      </a:pPr>
                      <a:r>
                        <a:rPr lang="bg-BG" sz="2000" b="0" dirty="0" smtClean="0">
                          <a:effectLst/>
                        </a:rPr>
                        <a:t>или </a:t>
                      </a:r>
                      <a:r>
                        <a:rPr lang="bg-BG" sz="2000" b="0" dirty="0">
                          <a:effectLst/>
                        </a:rPr>
                        <a:t>по 4.8%</a:t>
                      </a:r>
                      <a:endParaRPr lang="bg-BG" sz="2000" b="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b="0" dirty="0" smtClean="0">
                        <a:effectLst/>
                      </a:endParaRPr>
                    </a:p>
                    <a:p>
                      <a:pPr marR="180340" algn="ctr">
                        <a:lnSpc>
                          <a:spcPct val="115000"/>
                        </a:lnSpc>
                        <a:spcAft>
                          <a:spcPts val="0"/>
                        </a:spcAft>
                      </a:pPr>
                      <a:r>
                        <a:rPr lang="bg-BG" sz="2000" b="0" dirty="0" smtClean="0">
                          <a:effectLst/>
                        </a:rPr>
                        <a:t>или </a:t>
                      </a:r>
                      <a:r>
                        <a:rPr lang="bg-BG" sz="2000" b="0" dirty="0">
                          <a:effectLst/>
                        </a:rPr>
                        <a:t>по  4.8%</a:t>
                      </a:r>
                      <a:endParaRPr lang="bg-BG" sz="2000" b="0" dirty="0">
                        <a:effectLst/>
                        <a:latin typeface="HebarU"/>
                        <a:ea typeface="Times New Roman"/>
                        <a:cs typeface="HebarU"/>
                      </a:endParaRPr>
                    </a:p>
                  </a:txBody>
                  <a:tcPr marL="68580" marR="68580" marT="0" marB="0"/>
                </a:tc>
              </a:tr>
            </a:tbl>
          </a:graphicData>
        </a:graphic>
      </p:graphicFrame>
    </p:spTree>
    <p:extLst>
      <p:ext uri="{BB962C8B-B14F-4D97-AF65-F5344CB8AC3E}">
        <p14:creationId xmlns:p14="http://schemas.microsoft.com/office/powerpoint/2010/main" val="29759147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052736"/>
            <a:ext cx="7992888" cy="3477875"/>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От </a:t>
            </a:r>
            <a:r>
              <a:rPr lang="bg-BG" sz="2000" b="1" dirty="0">
                <a:latin typeface="Tahoma" panose="020B0604030504040204" pitchFamily="34" charset="0"/>
                <a:ea typeface="Tahoma" panose="020B0604030504040204" pitchFamily="34" charset="0"/>
                <a:cs typeface="Tahoma" panose="020B0604030504040204" pitchFamily="34" charset="0"/>
              </a:rPr>
              <a:t>33</a:t>
            </a:r>
            <a:r>
              <a:rPr lang="bg-BG" sz="2000" dirty="0">
                <a:latin typeface="Tahoma" panose="020B0604030504040204" pitchFamily="34" charset="0"/>
                <a:ea typeface="Tahoma" panose="020B0604030504040204" pitchFamily="34" charset="0"/>
                <a:cs typeface="Tahoma" panose="020B0604030504040204" pitchFamily="34" charset="0"/>
              </a:rPr>
              <a:t> бр. върнали се с резултат </a:t>
            </a:r>
            <a:r>
              <a:rPr lang="bg-BG" sz="2000" b="1" dirty="0">
                <a:latin typeface="Tahoma" panose="020B0604030504040204" pitchFamily="34" charset="0"/>
                <a:ea typeface="Tahoma" panose="020B0604030504040204" pitchFamily="34" charset="0"/>
                <a:cs typeface="Tahoma" panose="020B0604030504040204" pitchFamily="34" charset="0"/>
              </a:rPr>
              <a:t>определения</a:t>
            </a:r>
            <a:r>
              <a:rPr lang="bg-BG" sz="2000" dirty="0">
                <a:latin typeface="Tahoma" panose="020B0604030504040204" pitchFamily="34" charset="0"/>
                <a:ea typeface="Tahoma" panose="020B0604030504040204" pitchFamily="34" charset="0"/>
                <a:cs typeface="Tahoma" panose="020B0604030504040204" pitchFamily="34" charset="0"/>
              </a:rPr>
              <a:t> по наказателни дела за </a:t>
            </a:r>
            <a:r>
              <a:rPr lang="bg-BG" sz="2000" dirty="0" smtClean="0">
                <a:latin typeface="Tahoma" panose="020B0604030504040204" pitchFamily="34" charset="0"/>
                <a:ea typeface="Tahoma" panose="020B0604030504040204" pitchFamily="34" charset="0"/>
                <a:cs typeface="Tahoma" panose="020B0604030504040204" pitchFamily="34" charset="0"/>
              </a:rPr>
              <a:t>2024г.:</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 </a:t>
            </a:r>
            <a:r>
              <a:rPr lang="bg-BG" sz="2000" b="1" dirty="0" smtClean="0">
                <a:latin typeface="Tahoma" panose="020B0604030504040204" pitchFamily="34" charset="0"/>
                <a:ea typeface="Tahoma" panose="020B0604030504040204" pitchFamily="34" charset="0"/>
                <a:cs typeface="Tahoma" panose="020B0604030504040204" pitchFamily="34" charset="0"/>
              </a:rPr>
              <a:t>22</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са потвърдени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.3-1/;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1</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изцяло отменен и изпратен на прокурора;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.3-2д</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b="1" dirty="0" smtClean="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a:t>
            </a:r>
            <a:r>
              <a:rPr lang="bg-BG" sz="2000" b="1" dirty="0" smtClean="0">
                <a:latin typeface="Tahoma" panose="020B0604030504040204" pitchFamily="34" charset="0"/>
                <a:ea typeface="Tahoma" panose="020B0604030504040204" pitchFamily="34" charset="0"/>
                <a:cs typeface="Tahoma" panose="020B0604030504040204" pitchFamily="34" charset="0"/>
              </a:rPr>
              <a:t> 2 </a:t>
            </a:r>
            <a:r>
              <a:rPr lang="bg-BG" sz="2000" dirty="0">
                <a:latin typeface="Tahoma" panose="020B0604030504040204" pitchFamily="34" charset="0"/>
                <a:ea typeface="Tahoma" panose="020B0604030504040204" pitchFamily="34" charset="0"/>
                <a:cs typeface="Tahoma" panose="020B0604030504040204" pitchFamily="34" charset="0"/>
              </a:rPr>
              <a:t>бр.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3-7б - отменен акт и делото върнато за продължаване на </a:t>
            </a:r>
            <a:r>
              <a:rPr lang="bg-BG" sz="2000" dirty="0" err="1">
                <a:latin typeface="Tahoma" panose="020B0604030504040204" pitchFamily="34" charset="0"/>
                <a:ea typeface="Tahoma" panose="020B0604030504040204" pitchFamily="34" charset="0"/>
                <a:cs typeface="Tahoma" panose="020B0604030504040204" pitchFamily="34" charset="0"/>
              </a:rPr>
              <a:t>съдопроизводствените</a:t>
            </a:r>
            <a:r>
              <a:rPr lang="bg-BG" sz="2000" dirty="0">
                <a:latin typeface="Tahoma" panose="020B0604030504040204" pitchFamily="34" charset="0"/>
                <a:ea typeface="Tahoma" panose="020B0604030504040204" pitchFamily="34" charset="0"/>
                <a:cs typeface="Tahoma" panose="020B0604030504040204" pitchFamily="34" charset="0"/>
              </a:rPr>
              <a:t> действия</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 </a:t>
            </a:r>
            <a:r>
              <a:rPr lang="bg-BG" sz="2000" b="1" dirty="0">
                <a:latin typeface="Tahoma" panose="020B0604030504040204" pitchFamily="34" charset="0"/>
                <a:ea typeface="Tahoma" panose="020B0604030504040204" pitchFamily="34" charset="0"/>
                <a:cs typeface="Tahoma" panose="020B0604030504040204" pitchFamily="34" charset="0"/>
              </a:rPr>
              <a:t>4</a:t>
            </a:r>
            <a:r>
              <a:rPr lang="bg-BG" sz="2000" dirty="0">
                <a:latin typeface="Tahoma" panose="020B0604030504040204" pitchFamily="34" charset="0"/>
                <a:ea typeface="Tahoma" panose="020B0604030504040204" pitchFamily="34" charset="0"/>
                <a:cs typeface="Tahoma" panose="020B0604030504040204" pitchFamily="34" charset="0"/>
              </a:rPr>
              <a:t> бр.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3-7в - изменен </a:t>
            </a:r>
            <a:r>
              <a:rPr lang="bg-BG" sz="2000" dirty="0" smtClean="0">
                <a:latin typeface="Tahoma" panose="020B0604030504040204" pitchFamily="34" charset="0"/>
                <a:ea typeface="Tahoma" panose="020B0604030504040204" pitchFamily="34" charset="0"/>
                <a:cs typeface="Tahoma" panose="020B0604030504040204" pitchFamily="34" charset="0"/>
              </a:rPr>
              <a:t>акт;</a:t>
            </a:r>
          </a:p>
          <a:p>
            <a:pPr algn="just"/>
            <a:r>
              <a:rPr lang="bg-BG" sz="2000" b="1"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a:t>
            </a:r>
            <a:r>
              <a:rPr lang="bg-BG" sz="2000" b="1" dirty="0" smtClean="0">
                <a:latin typeface="Tahoma" panose="020B0604030504040204" pitchFamily="34" charset="0"/>
                <a:ea typeface="Tahoma" panose="020B0604030504040204" pitchFamily="34" charset="0"/>
                <a:cs typeface="Tahoma" panose="020B0604030504040204" pitchFamily="34" charset="0"/>
              </a:rPr>
              <a:t> 4</a:t>
            </a:r>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бр. с </a:t>
            </a:r>
            <a:r>
              <a:rPr lang="bg-BG" sz="2000" dirty="0" err="1">
                <a:latin typeface="Tahoma" panose="020B0604030504040204" pitchFamily="34" charset="0"/>
                <a:ea typeface="Tahoma" panose="020B0604030504040204" pitchFamily="34" charset="0"/>
                <a:cs typeface="Tahoma" panose="020B0604030504040204" pitchFamily="34" charset="0"/>
              </a:rPr>
              <a:t>инд</a:t>
            </a:r>
            <a:r>
              <a:rPr lang="bg-BG" sz="2000" dirty="0">
                <a:latin typeface="Tahoma" panose="020B0604030504040204" pitchFamily="34" charset="0"/>
                <a:ea typeface="Tahoma" panose="020B0604030504040204" pitchFamily="34" charset="0"/>
                <a:cs typeface="Tahoma" panose="020B0604030504040204" pitchFamily="34" charset="0"/>
              </a:rPr>
              <a:t>. 3-8б - отменен акт на </a:t>
            </a:r>
            <a:r>
              <a:rPr lang="bg-BG" sz="2000" dirty="0" err="1">
                <a:latin typeface="Tahoma" panose="020B0604030504040204" pitchFamily="34" charset="0"/>
                <a:ea typeface="Tahoma" panose="020B0604030504040204" pitchFamily="34" charset="0"/>
                <a:cs typeface="Tahoma" panose="020B0604030504040204" pitchFamily="34" charset="0"/>
              </a:rPr>
              <a:t>първоинстанционния</a:t>
            </a:r>
            <a:r>
              <a:rPr lang="bg-BG" sz="2000" dirty="0">
                <a:latin typeface="Tahoma" panose="020B0604030504040204" pitchFamily="34" charset="0"/>
                <a:ea typeface="Tahoma" panose="020B0604030504040204" pitchFamily="34" charset="0"/>
                <a:cs typeface="Tahoma" panose="020B0604030504040204" pitchFamily="34" charset="0"/>
              </a:rPr>
              <a:t> съд и върнат на прокурора със задължителни указания относно прилагане на </a:t>
            </a:r>
            <a:r>
              <a:rPr lang="bg-BG" sz="2000" dirty="0" smtClean="0">
                <a:latin typeface="Tahoma" panose="020B0604030504040204" pitchFamily="34" charset="0"/>
                <a:ea typeface="Tahoma" panose="020B0604030504040204" pitchFamily="34" charset="0"/>
                <a:cs typeface="Tahoma" panose="020B0604030504040204" pitchFamily="34" charset="0"/>
              </a:rPr>
              <a:t>закона.</a:t>
            </a:r>
            <a:endParaRPr lang="bg-BG"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3550973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91614670"/>
              </p:ext>
            </p:extLst>
          </p:nvPr>
        </p:nvGraphicFramePr>
        <p:xfrm>
          <a:off x="827584" y="908720"/>
          <a:ext cx="7488832" cy="4376443"/>
        </p:xfrm>
        <a:graphic>
          <a:graphicData uri="http://schemas.openxmlformats.org/drawingml/2006/table">
            <a:tbl>
              <a:tblPr firstRow="1" firstCol="1" bandRow="1">
                <a:tableStyleId>{5C22544A-7EE6-4342-B048-85BDC9FD1C3A}</a:tableStyleId>
              </a:tblPr>
              <a:tblGrid>
                <a:gridCol w="1737014"/>
                <a:gridCol w="1250051"/>
                <a:gridCol w="1125662"/>
                <a:gridCol w="1125662"/>
                <a:gridCol w="1125662"/>
                <a:gridCol w="1124781"/>
              </a:tblGrid>
              <a:tr h="1656184">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Върнали се бр. обжалвани </a:t>
                      </a:r>
                    </a:p>
                    <a:p>
                      <a:pPr marR="180340" algn="ctr">
                        <a:lnSpc>
                          <a:spcPct val="115000"/>
                        </a:lnSpc>
                        <a:spcAft>
                          <a:spcPts val="0"/>
                        </a:spcAft>
                      </a:pPr>
                      <a:r>
                        <a:rPr lang="bg-BG" sz="2000" dirty="0" smtClean="0">
                          <a:effectLst/>
                          <a:latin typeface="Arial" panose="020B0604020202020204" pitchFamily="34" charset="0"/>
                          <a:cs typeface="Arial" panose="020B0604020202020204" pitchFamily="34" charset="0"/>
                        </a:rPr>
                        <a:t>съд.актове </a:t>
                      </a:r>
                      <a:r>
                        <a:rPr lang="bg-BG" sz="2000" dirty="0" err="1" smtClean="0">
                          <a:effectLst/>
                          <a:latin typeface="Arial" panose="020B0604020202020204" pitchFamily="34" charset="0"/>
                          <a:cs typeface="Arial" panose="020B0604020202020204" pitchFamily="34" charset="0"/>
                        </a:rPr>
                        <a:t>определе-ния</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dirty="0" err="1" smtClean="0">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 </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3-1</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dirty="0" err="1" smtClean="0">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 </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3-2д</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dirty="0" err="1" smtClean="0">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3-7б</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dirty="0" err="1" smtClean="0">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 </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3-7в</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dirty="0" err="1" smtClean="0">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 </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3-8б</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r>
              <a:tr h="878989">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 </a:t>
                      </a:r>
                      <a:endParaRPr lang="bg-BG" sz="20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dirty="0" smtClean="0">
                          <a:effectLst/>
                          <a:latin typeface="Arial" panose="020B0604020202020204" pitchFamily="34" charset="0"/>
                          <a:cs typeface="Arial" panose="020B0604020202020204" pitchFamily="34" charset="0"/>
                        </a:rPr>
                        <a:t>33 </a:t>
                      </a:r>
                      <a:r>
                        <a:rPr lang="bg-BG" sz="2000" dirty="0">
                          <a:effectLst/>
                          <a:latin typeface="Arial" panose="020B0604020202020204" pitchFamily="34" charset="0"/>
                          <a:cs typeface="Arial" panose="020B0604020202020204" pitchFamily="34" charset="0"/>
                        </a:rPr>
                        <a:t>бр.</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22 </a:t>
                      </a:r>
                      <a:r>
                        <a:rPr lang="bg-BG" sz="2000" b="0" dirty="0">
                          <a:effectLst/>
                          <a:latin typeface="Arial" panose="020B0604020202020204" pitchFamily="34" charset="0"/>
                          <a:cs typeface="Arial" panose="020B0604020202020204" pitchFamily="34" charset="0"/>
                        </a:rPr>
                        <a:t>бр.</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1 </a:t>
                      </a:r>
                      <a:r>
                        <a:rPr lang="bg-BG" sz="2000" b="0" dirty="0">
                          <a:effectLst/>
                          <a:latin typeface="Arial" panose="020B0604020202020204" pitchFamily="34" charset="0"/>
                          <a:cs typeface="Arial" panose="020B0604020202020204" pitchFamily="34" charset="0"/>
                        </a:rPr>
                        <a:t>бр.</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2 </a:t>
                      </a:r>
                      <a:r>
                        <a:rPr lang="bg-BG" sz="2000" b="0" dirty="0">
                          <a:effectLst/>
                          <a:latin typeface="Arial" panose="020B0604020202020204" pitchFamily="34" charset="0"/>
                          <a:cs typeface="Arial" panose="020B0604020202020204" pitchFamily="34" charset="0"/>
                        </a:rPr>
                        <a:t>бр.</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4 </a:t>
                      </a:r>
                      <a:r>
                        <a:rPr lang="bg-BG" sz="2000" b="0" dirty="0">
                          <a:effectLst/>
                          <a:latin typeface="Arial" panose="020B0604020202020204" pitchFamily="34" charset="0"/>
                          <a:cs typeface="Arial" panose="020B0604020202020204" pitchFamily="34" charset="0"/>
                        </a:rPr>
                        <a:t>бр.</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4 </a:t>
                      </a:r>
                      <a:r>
                        <a:rPr lang="bg-BG" sz="2000" b="0" dirty="0">
                          <a:effectLst/>
                          <a:latin typeface="Arial" panose="020B0604020202020204" pitchFamily="34" charset="0"/>
                          <a:cs typeface="Arial" panose="020B0604020202020204" pitchFamily="34" charset="0"/>
                        </a:rPr>
                        <a:t>бр.</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r>
              <a:tr h="1394334">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   </a:t>
                      </a:r>
                      <a:endParaRPr lang="bg-BG" sz="200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dirty="0" smtClean="0">
                          <a:effectLst/>
                          <a:latin typeface="Arial" panose="020B0604020202020204" pitchFamily="34" charset="0"/>
                          <a:cs typeface="Arial" panose="020B0604020202020204" pitchFamily="34" charset="0"/>
                        </a:rPr>
                        <a:t> </a:t>
                      </a:r>
                      <a:r>
                        <a:rPr lang="bg-BG" sz="2000" dirty="0">
                          <a:effectLst/>
                          <a:latin typeface="Arial" panose="020B0604020202020204" pitchFamily="34" charset="0"/>
                          <a:cs typeface="Arial" panose="020B0604020202020204" pitchFamily="34" charset="0"/>
                        </a:rPr>
                        <a:t>%</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66,7 </a:t>
                      </a:r>
                      <a:r>
                        <a:rPr lang="bg-BG" sz="2000" b="0" dirty="0">
                          <a:effectLst/>
                          <a:latin typeface="Arial" panose="020B0604020202020204" pitchFamily="34" charset="0"/>
                          <a:cs typeface="Arial" panose="020B0604020202020204" pitchFamily="34" charset="0"/>
                        </a:rPr>
                        <a:t>%</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3</a:t>
                      </a:r>
                      <a:r>
                        <a:rPr lang="bg-BG" sz="2000" b="0" dirty="0">
                          <a:effectLst/>
                          <a:latin typeface="Arial" panose="020B0604020202020204" pitchFamily="34" charset="0"/>
                          <a:cs typeface="Arial" panose="020B0604020202020204" pitchFamily="34" charset="0"/>
                        </a:rPr>
                        <a:t>%</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6 </a:t>
                      </a:r>
                      <a:r>
                        <a:rPr lang="bg-BG" sz="2000" b="0" dirty="0">
                          <a:effectLst/>
                          <a:latin typeface="Arial" panose="020B0604020202020204" pitchFamily="34" charset="0"/>
                          <a:cs typeface="Arial" panose="020B0604020202020204" pitchFamily="34" charset="0"/>
                        </a:rPr>
                        <a:t>%</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12</a:t>
                      </a:r>
                      <a:r>
                        <a:rPr lang="bg-BG" sz="2000" b="0" dirty="0">
                          <a:effectLst/>
                          <a:latin typeface="Arial" panose="020B0604020202020204" pitchFamily="34" charset="0"/>
                          <a:cs typeface="Arial" panose="020B0604020202020204" pitchFamily="34" charset="0"/>
                        </a:rPr>
                        <a:t>%</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endParaRPr lang="bg-BG" sz="2000" b="0" dirty="0" smtClean="0">
                        <a:effectLst/>
                        <a:latin typeface="Arial" panose="020B0604020202020204" pitchFamily="34" charset="0"/>
                        <a:cs typeface="Arial" panose="020B0604020202020204" pitchFamily="34" charset="0"/>
                      </a:endParaRPr>
                    </a:p>
                    <a:p>
                      <a:pPr marR="180340" algn="ctr">
                        <a:lnSpc>
                          <a:spcPct val="115000"/>
                        </a:lnSpc>
                        <a:spcAft>
                          <a:spcPts val="0"/>
                        </a:spcAft>
                      </a:pPr>
                      <a:r>
                        <a:rPr lang="bg-BG" sz="2000" b="0" dirty="0" smtClean="0">
                          <a:effectLst/>
                          <a:latin typeface="Arial" panose="020B0604020202020204" pitchFamily="34" charset="0"/>
                          <a:cs typeface="Arial" panose="020B0604020202020204" pitchFamily="34" charset="0"/>
                        </a:rPr>
                        <a:t>12</a:t>
                      </a:r>
                      <a:r>
                        <a:rPr lang="bg-BG" sz="2000" b="0" dirty="0">
                          <a:effectLst/>
                          <a:latin typeface="Arial" panose="020B0604020202020204" pitchFamily="34" charset="0"/>
                          <a:cs typeface="Arial" panose="020B0604020202020204" pitchFamily="34" charset="0"/>
                        </a:rPr>
                        <a:t>%</a:t>
                      </a:r>
                      <a:endParaRPr lang="bg-BG" sz="2000" b="0" dirty="0">
                        <a:effectLst/>
                        <a:latin typeface="Arial" panose="020B0604020202020204" pitchFamily="34" charset="0"/>
                        <a:ea typeface="Times New Roman"/>
                        <a:cs typeface="Arial" panose="020B0604020202020204" pitchFamily="34" charset="0"/>
                      </a:endParaRPr>
                    </a:p>
                  </a:txBody>
                  <a:tcPr marL="68580" marR="68580" marT="0" marB="0"/>
                </a:tc>
              </a:tr>
            </a:tbl>
          </a:graphicData>
        </a:graphic>
      </p:graphicFrame>
    </p:spTree>
    <p:extLst>
      <p:ext uri="{BB962C8B-B14F-4D97-AF65-F5344CB8AC3E}">
        <p14:creationId xmlns:p14="http://schemas.microsoft.com/office/powerpoint/2010/main" val="16703091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524" y="335845"/>
            <a:ext cx="8568952" cy="6186309"/>
          </a:xfrm>
          <a:prstGeom prst="rect">
            <a:avLst/>
          </a:prstGeom>
        </p:spPr>
        <p:txBody>
          <a:bodyPr wrap="square">
            <a:spAutoFit/>
          </a:bodyPr>
          <a:lstStyle/>
          <a:p>
            <a:pPr algn="just"/>
            <a:r>
              <a:rPr lang="bg-BG" sz="2200" dirty="0" smtClean="0">
                <a:latin typeface="Arial" panose="020B0604020202020204" pitchFamily="34" charset="0"/>
                <a:cs typeface="Arial" panose="020B0604020202020204" pitchFamily="34" charset="0"/>
              </a:rPr>
              <a:t>	С </a:t>
            </a:r>
            <a:r>
              <a:rPr lang="bg-BG" sz="2200" dirty="0">
                <a:latin typeface="Arial" panose="020B0604020202020204" pitchFamily="34" charset="0"/>
                <a:cs typeface="Arial" panose="020B0604020202020204" pitchFamily="34" charset="0"/>
              </a:rPr>
              <a:t>резултат от обжалването са се върнали </a:t>
            </a:r>
            <a:r>
              <a:rPr lang="bg-BG" sz="2200" b="1" dirty="0">
                <a:latin typeface="Arial" panose="020B0604020202020204" pitchFamily="34" charset="0"/>
                <a:cs typeface="Arial" panose="020B0604020202020204" pitchFamily="34" charset="0"/>
              </a:rPr>
              <a:t>89</a:t>
            </a:r>
            <a:r>
              <a:rPr lang="bg-BG" sz="2200" dirty="0">
                <a:latin typeface="Arial" panose="020B0604020202020204" pitchFamily="34" charset="0"/>
                <a:cs typeface="Arial" panose="020B0604020202020204" pitchFamily="34" charset="0"/>
              </a:rPr>
              <a:t> бр. обжалвани решения по </a:t>
            </a:r>
            <a:r>
              <a:rPr lang="bg-BG" sz="2200" b="1" dirty="0">
                <a:latin typeface="Arial" panose="020B0604020202020204" pitchFamily="34" charset="0"/>
                <a:cs typeface="Arial" panose="020B0604020202020204" pitchFamily="34" charset="0"/>
              </a:rPr>
              <a:t>наказателни дела от административен характер</a:t>
            </a:r>
            <a:r>
              <a:rPr lang="bg-BG" sz="2200" dirty="0">
                <a:latin typeface="Arial" panose="020B0604020202020204" pitchFamily="34" charset="0"/>
                <a:cs typeface="Arial" panose="020B0604020202020204" pitchFamily="34" charset="0"/>
              </a:rPr>
              <a:t>. </a:t>
            </a:r>
          </a:p>
          <a:p>
            <a:pPr algn="just"/>
            <a:r>
              <a:rPr lang="bg-BG" sz="2200" dirty="0" smtClean="0">
                <a:latin typeface="Arial" panose="020B0604020202020204" pitchFamily="34" charset="0"/>
                <a:cs typeface="Arial" panose="020B0604020202020204" pitchFamily="34" charset="0"/>
              </a:rPr>
              <a:t>	От </a:t>
            </a:r>
            <a:r>
              <a:rPr lang="bg-BG" sz="2200" dirty="0">
                <a:latin typeface="Arial" panose="020B0604020202020204" pitchFamily="34" charset="0"/>
                <a:cs typeface="Arial" panose="020B0604020202020204" pitchFamily="34" charset="0"/>
              </a:rPr>
              <a:t>обжалваните </a:t>
            </a:r>
            <a:r>
              <a:rPr lang="bg-BG" sz="2200" dirty="0" smtClean="0">
                <a:latin typeface="Arial" panose="020B0604020202020204" pitchFamily="34" charset="0"/>
                <a:cs typeface="Arial" panose="020B0604020202020204" pitchFamily="34" charset="0"/>
              </a:rPr>
              <a:t>решения:</a:t>
            </a:r>
          </a:p>
          <a:p>
            <a:pPr algn="just"/>
            <a:r>
              <a:rPr lang="bg-BG" sz="2200" b="1" dirty="0" smtClean="0">
                <a:latin typeface="Arial" panose="020B0604020202020204" pitchFamily="34" charset="0"/>
                <a:cs typeface="Arial" panose="020B0604020202020204" pitchFamily="34" charset="0"/>
              </a:rPr>
              <a:t>	</a:t>
            </a:r>
            <a:r>
              <a:rPr lang="bg-BG" sz="2200" dirty="0" smtClean="0">
                <a:latin typeface="Arial" panose="020B0604020202020204" pitchFamily="34" charset="0"/>
                <a:cs typeface="Arial" panose="020B0604020202020204" pitchFamily="34" charset="0"/>
              </a:rPr>
              <a:t>-</a:t>
            </a:r>
            <a:r>
              <a:rPr lang="bg-BG" sz="2200" b="1" dirty="0" smtClean="0">
                <a:latin typeface="Arial" panose="020B0604020202020204" pitchFamily="34" charset="0"/>
                <a:cs typeface="Arial" panose="020B0604020202020204" pitchFamily="34" charset="0"/>
              </a:rPr>
              <a:t> 68</a:t>
            </a:r>
            <a:r>
              <a:rPr lang="bg-BG" sz="2200" dirty="0" smtClean="0">
                <a:latin typeface="Arial" panose="020B0604020202020204" pitchFamily="34" charset="0"/>
                <a:cs typeface="Arial" panose="020B0604020202020204" pitchFamily="34" charset="0"/>
              </a:rPr>
              <a:t> </a:t>
            </a:r>
            <a:r>
              <a:rPr lang="bg-BG" sz="2200" dirty="0">
                <a:latin typeface="Arial" panose="020B0604020202020204" pitchFamily="34" charset="0"/>
                <a:cs typeface="Arial" panose="020B0604020202020204" pitchFamily="34" charset="0"/>
              </a:rPr>
              <a:t>бр. /</a:t>
            </a:r>
            <a:r>
              <a:rPr lang="bg-BG" sz="2200" dirty="0" err="1">
                <a:latin typeface="Arial" panose="020B0604020202020204" pitchFamily="34" charset="0"/>
                <a:cs typeface="Arial" panose="020B0604020202020204" pitchFamily="34" charset="0"/>
              </a:rPr>
              <a:t>инд</a:t>
            </a:r>
            <a:r>
              <a:rPr lang="bg-BG" sz="2200" dirty="0">
                <a:latin typeface="Arial" panose="020B0604020202020204" pitchFamily="34" charset="0"/>
                <a:cs typeface="Arial" panose="020B0604020202020204" pitchFamily="34" charset="0"/>
              </a:rPr>
              <a:t>.3-9/ </a:t>
            </a:r>
            <a:r>
              <a:rPr lang="bg-BG" sz="2200" dirty="0" smtClean="0">
                <a:latin typeface="Arial" panose="020B0604020202020204" pitchFamily="34" charset="0"/>
                <a:cs typeface="Arial" panose="020B0604020202020204" pitchFamily="34" charset="0"/>
              </a:rPr>
              <a:t>- </a:t>
            </a:r>
            <a:r>
              <a:rPr lang="bg-BG" sz="2200" dirty="0">
                <a:latin typeface="Arial" panose="020B0604020202020204" pitchFamily="34" charset="0"/>
                <a:cs typeface="Arial" panose="020B0604020202020204" pitchFamily="34" charset="0"/>
              </a:rPr>
              <a:t>са с резултат оставен в сила  съдебен акт по АНХД;  </a:t>
            </a:r>
            <a:endParaRPr lang="bg-BG" sz="2200" dirty="0" smtClean="0">
              <a:latin typeface="Arial" panose="020B0604020202020204" pitchFamily="34" charset="0"/>
              <a:cs typeface="Arial" panose="020B0604020202020204" pitchFamily="34" charset="0"/>
            </a:endParaRPr>
          </a:p>
          <a:p>
            <a:pPr algn="just"/>
            <a:r>
              <a:rPr lang="bg-BG" sz="2200" dirty="0">
                <a:latin typeface="Arial" panose="020B0604020202020204" pitchFamily="34" charset="0"/>
                <a:cs typeface="Arial" panose="020B0604020202020204" pitchFamily="34" charset="0"/>
              </a:rPr>
              <a:t>	</a:t>
            </a:r>
            <a:r>
              <a:rPr lang="bg-BG" sz="2200" dirty="0" smtClean="0">
                <a:latin typeface="Arial" panose="020B0604020202020204" pitchFamily="34" charset="0"/>
                <a:cs typeface="Arial" panose="020B0604020202020204" pitchFamily="34" charset="0"/>
              </a:rPr>
              <a:t>- </a:t>
            </a:r>
            <a:r>
              <a:rPr lang="bg-BG" sz="2200" b="1" dirty="0" smtClean="0">
                <a:latin typeface="Arial" panose="020B0604020202020204" pitchFamily="34" charset="0"/>
                <a:cs typeface="Arial" panose="020B0604020202020204" pitchFamily="34" charset="0"/>
              </a:rPr>
              <a:t>14</a:t>
            </a:r>
            <a:r>
              <a:rPr lang="bg-BG" sz="2200" dirty="0" smtClean="0">
                <a:latin typeface="Arial" panose="020B0604020202020204" pitchFamily="34" charset="0"/>
                <a:cs typeface="Arial" panose="020B0604020202020204" pitchFamily="34" charset="0"/>
              </a:rPr>
              <a:t> </a:t>
            </a:r>
            <a:r>
              <a:rPr lang="bg-BG" sz="2200" dirty="0">
                <a:latin typeface="Arial" panose="020B0604020202020204" pitchFamily="34" charset="0"/>
                <a:cs typeface="Arial" panose="020B0604020202020204" pitchFamily="34" charset="0"/>
              </a:rPr>
              <a:t>бр. са с </a:t>
            </a:r>
            <a:r>
              <a:rPr lang="bg-BG" sz="2200" dirty="0" err="1">
                <a:latin typeface="Arial" panose="020B0604020202020204" pitchFamily="34" charset="0"/>
                <a:cs typeface="Arial" panose="020B0604020202020204" pitchFamily="34" charset="0"/>
              </a:rPr>
              <a:t>инд</a:t>
            </a:r>
            <a:r>
              <a:rPr lang="bg-BG" sz="2200" dirty="0">
                <a:latin typeface="Arial" panose="020B0604020202020204" pitchFamily="34" charset="0"/>
                <a:cs typeface="Arial" panose="020B0604020202020204" pitchFamily="34" charset="0"/>
              </a:rPr>
              <a:t>. 3-10а - отменен съдебен акт и постановен друг по същество; </a:t>
            </a:r>
            <a:endParaRPr lang="bg-BG" sz="2200" dirty="0" smtClean="0">
              <a:latin typeface="Arial" panose="020B0604020202020204" pitchFamily="34" charset="0"/>
              <a:cs typeface="Arial" panose="020B0604020202020204" pitchFamily="34" charset="0"/>
            </a:endParaRPr>
          </a:p>
          <a:p>
            <a:pPr algn="just"/>
            <a:r>
              <a:rPr lang="bg-BG" sz="2200" dirty="0">
                <a:latin typeface="Arial" panose="020B0604020202020204" pitchFamily="34" charset="0"/>
                <a:cs typeface="Arial" panose="020B0604020202020204" pitchFamily="34" charset="0"/>
              </a:rPr>
              <a:t>	</a:t>
            </a:r>
            <a:r>
              <a:rPr lang="bg-BG" sz="2200" dirty="0" smtClean="0">
                <a:latin typeface="Arial" panose="020B0604020202020204" pitchFamily="34" charset="0"/>
                <a:cs typeface="Arial" panose="020B0604020202020204" pitchFamily="34" charset="0"/>
              </a:rPr>
              <a:t>- </a:t>
            </a:r>
            <a:r>
              <a:rPr lang="bg-BG" sz="2200" b="1" dirty="0" smtClean="0">
                <a:latin typeface="Arial" panose="020B0604020202020204" pitchFamily="34" charset="0"/>
                <a:cs typeface="Arial" panose="020B0604020202020204" pitchFamily="34" charset="0"/>
              </a:rPr>
              <a:t>5</a:t>
            </a:r>
            <a:r>
              <a:rPr lang="bg-BG" sz="2200" dirty="0" smtClean="0">
                <a:latin typeface="Arial" panose="020B0604020202020204" pitchFamily="34" charset="0"/>
                <a:cs typeface="Arial" panose="020B0604020202020204" pitchFamily="34" charset="0"/>
              </a:rPr>
              <a:t> </a:t>
            </a:r>
            <a:r>
              <a:rPr lang="bg-BG" sz="2200" dirty="0">
                <a:latin typeface="Arial" panose="020B0604020202020204" pitchFamily="34" charset="0"/>
                <a:cs typeface="Arial" panose="020B0604020202020204" pitchFamily="34" charset="0"/>
              </a:rPr>
              <a:t>бр. са с </a:t>
            </a:r>
            <a:r>
              <a:rPr lang="bg-BG" sz="2200" dirty="0" err="1">
                <a:latin typeface="Arial" panose="020B0604020202020204" pitchFamily="34" charset="0"/>
                <a:cs typeface="Arial" panose="020B0604020202020204" pitchFamily="34" charset="0"/>
              </a:rPr>
              <a:t>инд</a:t>
            </a:r>
            <a:r>
              <a:rPr lang="bg-BG" sz="2200" dirty="0">
                <a:latin typeface="Arial" panose="020B0604020202020204" pitchFamily="34" charset="0"/>
                <a:cs typeface="Arial" panose="020B0604020202020204" pitchFamily="34" charset="0"/>
              </a:rPr>
              <a:t>.  3-10б - отменен съдебен акт и делото е върнато за ново разглеждане; </a:t>
            </a:r>
            <a:endParaRPr lang="bg-BG" sz="2200" dirty="0" smtClean="0">
              <a:latin typeface="Arial" panose="020B0604020202020204" pitchFamily="34" charset="0"/>
              <a:cs typeface="Arial" panose="020B0604020202020204" pitchFamily="34" charset="0"/>
            </a:endParaRPr>
          </a:p>
          <a:p>
            <a:pPr algn="just"/>
            <a:r>
              <a:rPr lang="bg-BG" sz="2200" dirty="0">
                <a:latin typeface="Arial" panose="020B0604020202020204" pitchFamily="34" charset="0"/>
                <a:cs typeface="Arial" panose="020B0604020202020204" pitchFamily="34" charset="0"/>
              </a:rPr>
              <a:t>	</a:t>
            </a:r>
            <a:r>
              <a:rPr lang="bg-BG" sz="2200" dirty="0" smtClean="0">
                <a:latin typeface="Arial" panose="020B0604020202020204" pitchFamily="34" charset="0"/>
                <a:cs typeface="Arial" panose="020B0604020202020204" pitchFamily="34" charset="0"/>
              </a:rPr>
              <a:t>- </a:t>
            </a:r>
            <a:r>
              <a:rPr lang="bg-BG" sz="2200" b="1" dirty="0" smtClean="0">
                <a:latin typeface="Arial" panose="020B0604020202020204" pitchFamily="34" charset="0"/>
                <a:cs typeface="Arial" panose="020B0604020202020204" pitchFamily="34" charset="0"/>
              </a:rPr>
              <a:t>1</a:t>
            </a:r>
            <a:r>
              <a:rPr lang="bg-BG" sz="2200" dirty="0" smtClean="0">
                <a:latin typeface="Arial" panose="020B0604020202020204" pitchFamily="34" charset="0"/>
                <a:cs typeface="Arial" panose="020B0604020202020204" pitchFamily="34" charset="0"/>
              </a:rPr>
              <a:t> </a:t>
            </a:r>
            <a:r>
              <a:rPr lang="bg-BG" sz="2200" dirty="0">
                <a:latin typeface="Arial" panose="020B0604020202020204" pitchFamily="34" charset="0"/>
                <a:cs typeface="Arial" panose="020B0604020202020204" pitchFamily="34" charset="0"/>
              </a:rPr>
              <a:t>бр. с </a:t>
            </a:r>
            <a:r>
              <a:rPr lang="bg-BG" sz="2200" dirty="0" err="1">
                <a:latin typeface="Arial" panose="020B0604020202020204" pitchFamily="34" charset="0"/>
                <a:cs typeface="Arial" panose="020B0604020202020204" pitchFamily="34" charset="0"/>
              </a:rPr>
              <a:t>инд</a:t>
            </a:r>
            <a:r>
              <a:rPr lang="bg-BG" sz="2200" dirty="0">
                <a:latin typeface="Arial" panose="020B0604020202020204" pitchFamily="34" charset="0"/>
                <a:cs typeface="Arial" panose="020B0604020202020204" pitchFamily="34" charset="0"/>
              </a:rPr>
              <a:t>. 3-11а - отменено решение в една част и оставено в сила в другата част; </a:t>
            </a:r>
            <a:endParaRPr lang="bg-BG" sz="2200" dirty="0" smtClean="0">
              <a:latin typeface="Arial" panose="020B0604020202020204" pitchFamily="34" charset="0"/>
              <a:cs typeface="Arial" panose="020B0604020202020204" pitchFamily="34" charset="0"/>
            </a:endParaRPr>
          </a:p>
          <a:p>
            <a:pPr algn="just"/>
            <a:r>
              <a:rPr lang="bg-BG" sz="2200" b="1" dirty="0" smtClean="0">
                <a:latin typeface="Arial" panose="020B0604020202020204" pitchFamily="34" charset="0"/>
                <a:cs typeface="Arial" panose="020B0604020202020204" pitchFamily="34" charset="0"/>
              </a:rPr>
              <a:t>	- 1</a:t>
            </a:r>
            <a:r>
              <a:rPr lang="bg-BG" sz="2200" dirty="0" smtClean="0">
                <a:latin typeface="Arial" panose="020B0604020202020204" pitchFamily="34" charset="0"/>
                <a:cs typeface="Arial" panose="020B0604020202020204" pitchFamily="34" charset="0"/>
              </a:rPr>
              <a:t>бр</a:t>
            </a:r>
            <a:r>
              <a:rPr lang="bg-BG" sz="2200" dirty="0">
                <a:latin typeface="Arial" panose="020B0604020202020204" pitchFamily="34" charset="0"/>
                <a:cs typeface="Arial" panose="020B0604020202020204" pitchFamily="34" charset="0"/>
              </a:rPr>
              <a:t>. с </a:t>
            </a:r>
            <a:r>
              <a:rPr lang="bg-BG" sz="2200" dirty="0" err="1">
                <a:latin typeface="Arial" panose="020B0604020202020204" pitchFamily="34" charset="0"/>
                <a:cs typeface="Arial" panose="020B0604020202020204" pitchFamily="34" charset="0"/>
              </a:rPr>
              <a:t>инд</a:t>
            </a:r>
            <a:r>
              <a:rPr lang="bg-BG" sz="2200" dirty="0">
                <a:latin typeface="Arial" panose="020B0604020202020204" pitchFamily="34" charset="0"/>
                <a:cs typeface="Arial" panose="020B0604020202020204" pitchFamily="34" charset="0"/>
              </a:rPr>
              <a:t>. 3-12а - отменени решения по АНД поради изтекъл </a:t>
            </a:r>
            <a:r>
              <a:rPr lang="bg-BG" sz="2200" dirty="0" err="1">
                <a:latin typeface="Arial" panose="020B0604020202020204" pitchFamily="34" charset="0"/>
                <a:cs typeface="Arial" panose="020B0604020202020204" pitchFamily="34" charset="0"/>
              </a:rPr>
              <a:t>правнорелевантен</a:t>
            </a:r>
            <a:r>
              <a:rPr lang="bg-BG" sz="2200" dirty="0">
                <a:latin typeface="Arial" panose="020B0604020202020204" pitchFamily="34" charset="0"/>
                <a:cs typeface="Arial" panose="020B0604020202020204" pitchFamily="34" charset="0"/>
              </a:rPr>
              <a:t> срок, прилагане на настъпил междувременно по - благоприятен закон, смърт на нарушителя или изпадането му в продължително разстройство на здравето, настъпили след постановяване на решението, прекратяване на юридическо лице.</a:t>
            </a:r>
          </a:p>
        </p:txBody>
      </p:sp>
    </p:spTree>
    <p:extLst>
      <p:ext uri="{BB962C8B-B14F-4D97-AF65-F5344CB8AC3E}">
        <p14:creationId xmlns:p14="http://schemas.microsoft.com/office/powerpoint/2010/main" val="242232778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68482375"/>
              </p:ext>
            </p:extLst>
          </p:nvPr>
        </p:nvGraphicFramePr>
        <p:xfrm>
          <a:off x="548680" y="836712"/>
          <a:ext cx="8046639" cy="3308371"/>
        </p:xfrm>
        <a:graphic>
          <a:graphicData uri="http://schemas.openxmlformats.org/drawingml/2006/table">
            <a:tbl>
              <a:tblPr firstRow="1" firstCol="1" bandRow="1">
                <a:tableStyleId>{5C22544A-7EE6-4342-B048-85BDC9FD1C3A}</a:tableStyleId>
              </a:tblPr>
              <a:tblGrid>
                <a:gridCol w="2574031"/>
                <a:gridCol w="1224136"/>
                <a:gridCol w="1193855"/>
                <a:gridCol w="1254417"/>
                <a:gridCol w="1800200"/>
              </a:tblGrid>
              <a:tr h="1512168">
                <a:tc>
                  <a:txBody>
                    <a:bodyPr/>
                    <a:lstStyle/>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Върнали се обжалвани </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решения НАХД</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2000" dirty="0" err="1">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 </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3-9</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2000" dirty="0" err="1">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 </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3-10а</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2000" dirty="0" err="1">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 </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3-10б</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R="180340" algn="ctr">
                        <a:lnSpc>
                          <a:spcPct val="115000"/>
                        </a:lnSpc>
                        <a:spcAft>
                          <a:spcPts val="0"/>
                        </a:spcAft>
                      </a:pPr>
                      <a:r>
                        <a:rPr lang="bg-BG" sz="2000" dirty="0" err="1">
                          <a:effectLst/>
                          <a:latin typeface="Arial" panose="020B0604020202020204" pitchFamily="34" charset="0"/>
                          <a:cs typeface="Arial" panose="020B0604020202020204" pitchFamily="34" charset="0"/>
                        </a:rPr>
                        <a:t>инд</a:t>
                      </a:r>
                      <a:r>
                        <a:rPr lang="bg-BG" sz="2000" dirty="0">
                          <a:effectLst/>
                          <a:latin typeface="Arial" panose="020B0604020202020204" pitchFamily="34" charset="0"/>
                          <a:cs typeface="Arial" panose="020B0604020202020204" pitchFamily="34" charset="0"/>
                        </a:rPr>
                        <a:t>.</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3-11а;</a:t>
                      </a:r>
                    </a:p>
                    <a:p>
                      <a:pPr marR="180340" algn="ctr">
                        <a:lnSpc>
                          <a:spcPct val="115000"/>
                        </a:lnSpc>
                        <a:spcAft>
                          <a:spcPts val="0"/>
                        </a:spcAft>
                      </a:pPr>
                      <a:r>
                        <a:rPr lang="bg-BG" sz="2000" dirty="0">
                          <a:effectLst/>
                          <a:latin typeface="Arial" panose="020B0604020202020204" pitchFamily="34" charset="0"/>
                          <a:cs typeface="Arial" panose="020B0604020202020204" pitchFamily="34" charset="0"/>
                        </a:rPr>
                        <a:t>3-12а</a:t>
                      </a:r>
                      <a:endParaRPr lang="bg-BG" sz="2000" dirty="0">
                        <a:effectLst/>
                        <a:latin typeface="Arial" panose="020B0604020202020204" pitchFamily="34" charset="0"/>
                        <a:ea typeface="Times New Roman"/>
                        <a:cs typeface="Arial" panose="020B0604020202020204" pitchFamily="34" charset="0"/>
                      </a:endParaRPr>
                    </a:p>
                  </a:txBody>
                  <a:tcPr marL="68580" marR="68580" marT="0" marB="0"/>
                </a:tc>
              </a:tr>
              <a:tr h="792089">
                <a:tc>
                  <a:txBody>
                    <a:bodyPr/>
                    <a:lstStyle/>
                    <a:p>
                      <a:pPr marR="180340" algn="ctr">
                        <a:lnSpc>
                          <a:spcPct val="115000"/>
                        </a:lnSpc>
                        <a:spcAft>
                          <a:spcPts val="0"/>
                        </a:spcAft>
                      </a:pPr>
                      <a:r>
                        <a:rPr lang="bg-BG" sz="2000" dirty="0">
                          <a:effectLst/>
                        </a:rPr>
                        <a:t>  </a:t>
                      </a:r>
                      <a:endParaRPr lang="bg-BG" sz="2000" dirty="0" smtClean="0">
                        <a:effectLst/>
                      </a:endParaRPr>
                    </a:p>
                    <a:p>
                      <a:pPr marR="180340" algn="ctr">
                        <a:lnSpc>
                          <a:spcPct val="115000"/>
                        </a:lnSpc>
                        <a:spcAft>
                          <a:spcPts val="0"/>
                        </a:spcAft>
                      </a:pPr>
                      <a:r>
                        <a:rPr lang="bg-BG" sz="2000" dirty="0" smtClean="0">
                          <a:effectLst/>
                        </a:rPr>
                        <a:t> </a:t>
                      </a:r>
                      <a:r>
                        <a:rPr lang="bg-BG" sz="2000" dirty="0">
                          <a:effectLst/>
                        </a:rPr>
                        <a:t>89 бр.</a:t>
                      </a:r>
                    </a:p>
                    <a:p>
                      <a:pPr marR="180340" algn="ctr">
                        <a:lnSpc>
                          <a:spcPct val="115000"/>
                        </a:lnSpc>
                        <a:spcAft>
                          <a:spcPts val="0"/>
                        </a:spcAft>
                      </a:pPr>
                      <a:r>
                        <a:rPr lang="bg-BG" sz="2000" dirty="0">
                          <a:effectLst/>
                        </a:rPr>
                        <a:t> </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dirty="0" smtClean="0">
                        <a:effectLst/>
                      </a:endParaRPr>
                    </a:p>
                    <a:p>
                      <a:pPr marR="180340" algn="ctr">
                        <a:lnSpc>
                          <a:spcPct val="115000"/>
                        </a:lnSpc>
                        <a:spcAft>
                          <a:spcPts val="0"/>
                        </a:spcAft>
                      </a:pPr>
                      <a:r>
                        <a:rPr lang="bg-BG" sz="2000" dirty="0" smtClean="0">
                          <a:effectLst/>
                        </a:rPr>
                        <a:t>68 </a:t>
                      </a:r>
                      <a:r>
                        <a:rPr lang="bg-BG" sz="2000" dirty="0">
                          <a:effectLst/>
                        </a:rPr>
                        <a:t>бр.</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dirty="0" smtClean="0">
                        <a:effectLst/>
                      </a:endParaRPr>
                    </a:p>
                    <a:p>
                      <a:pPr marR="180340" algn="ctr">
                        <a:lnSpc>
                          <a:spcPct val="115000"/>
                        </a:lnSpc>
                        <a:spcAft>
                          <a:spcPts val="0"/>
                        </a:spcAft>
                      </a:pPr>
                      <a:r>
                        <a:rPr lang="bg-BG" sz="2000" dirty="0" smtClean="0">
                          <a:effectLst/>
                        </a:rPr>
                        <a:t>14 </a:t>
                      </a:r>
                      <a:r>
                        <a:rPr lang="bg-BG" sz="2000" dirty="0">
                          <a:effectLst/>
                        </a:rPr>
                        <a:t>бр.</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dirty="0" smtClean="0">
                        <a:effectLst/>
                      </a:endParaRPr>
                    </a:p>
                    <a:p>
                      <a:pPr marR="180340" algn="ctr">
                        <a:lnSpc>
                          <a:spcPct val="115000"/>
                        </a:lnSpc>
                        <a:spcAft>
                          <a:spcPts val="0"/>
                        </a:spcAft>
                      </a:pPr>
                      <a:r>
                        <a:rPr lang="bg-BG" sz="2000" dirty="0" smtClean="0">
                          <a:effectLst/>
                        </a:rPr>
                        <a:t>5 </a:t>
                      </a:r>
                      <a:r>
                        <a:rPr lang="bg-BG" sz="2000" dirty="0">
                          <a:effectLst/>
                        </a:rPr>
                        <a:t>бр.</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dirty="0" smtClean="0">
                        <a:effectLst/>
                      </a:endParaRPr>
                    </a:p>
                    <a:p>
                      <a:pPr marR="180340" algn="ctr">
                        <a:lnSpc>
                          <a:spcPct val="115000"/>
                        </a:lnSpc>
                        <a:spcAft>
                          <a:spcPts val="0"/>
                        </a:spcAft>
                      </a:pPr>
                      <a:r>
                        <a:rPr lang="bg-BG" sz="2000" dirty="0" smtClean="0">
                          <a:effectLst/>
                        </a:rPr>
                        <a:t>по </a:t>
                      </a:r>
                      <a:r>
                        <a:rPr lang="bg-BG" sz="2000" dirty="0">
                          <a:effectLst/>
                        </a:rPr>
                        <a:t>1 бр.</a:t>
                      </a:r>
                      <a:endParaRPr lang="bg-BG" sz="2000" dirty="0">
                        <a:effectLst/>
                        <a:latin typeface="HebarU"/>
                        <a:ea typeface="Times New Roman"/>
                        <a:cs typeface="HebarU"/>
                      </a:endParaRPr>
                    </a:p>
                  </a:txBody>
                  <a:tcPr marL="68580" marR="68580" marT="0" marB="0"/>
                </a:tc>
              </a:tr>
              <a:tr h="744643">
                <a:tc>
                  <a:txBody>
                    <a:bodyPr/>
                    <a:lstStyle/>
                    <a:p>
                      <a:pPr marR="180340" algn="ctr">
                        <a:lnSpc>
                          <a:spcPct val="115000"/>
                        </a:lnSpc>
                        <a:spcAft>
                          <a:spcPts val="0"/>
                        </a:spcAft>
                      </a:pPr>
                      <a:r>
                        <a:rPr lang="bg-BG" sz="2000" dirty="0">
                          <a:effectLst/>
                        </a:rPr>
                        <a:t>     </a:t>
                      </a:r>
                      <a:endParaRPr lang="bg-BG" sz="2000" dirty="0" smtClean="0">
                        <a:effectLst/>
                      </a:endParaRPr>
                    </a:p>
                    <a:p>
                      <a:pPr marR="180340" algn="ctr">
                        <a:lnSpc>
                          <a:spcPct val="115000"/>
                        </a:lnSpc>
                        <a:spcAft>
                          <a:spcPts val="0"/>
                        </a:spcAft>
                      </a:pPr>
                      <a:r>
                        <a:rPr lang="bg-BG" sz="2000" dirty="0" smtClean="0">
                          <a:effectLst/>
                        </a:rPr>
                        <a:t> </a:t>
                      </a:r>
                      <a:r>
                        <a:rPr lang="bg-BG" sz="2000" dirty="0">
                          <a:effectLst/>
                        </a:rPr>
                        <a:t>%</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dirty="0" smtClean="0">
                        <a:effectLst/>
                      </a:endParaRPr>
                    </a:p>
                    <a:p>
                      <a:pPr marR="180340" algn="ctr">
                        <a:lnSpc>
                          <a:spcPct val="115000"/>
                        </a:lnSpc>
                        <a:spcAft>
                          <a:spcPts val="0"/>
                        </a:spcAft>
                      </a:pPr>
                      <a:r>
                        <a:rPr lang="bg-BG" sz="2000" dirty="0" smtClean="0">
                          <a:effectLst/>
                        </a:rPr>
                        <a:t>76,4 </a:t>
                      </a:r>
                      <a:r>
                        <a:rPr lang="bg-BG" sz="2000" dirty="0">
                          <a:effectLst/>
                        </a:rPr>
                        <a:t>%</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dirty="0" smtClean="0">
                        <a:effectLst/>
                      </a:endParaRPr>
                    </a:p>
                    <a:p>
                      <a:pPr marR="180340" algn="ctr">
                        <a:lnSpc>
                          <a:spcPct val="115000"/>
                        </a:lnSpc>
                        <a:spcAft>
                          <a:spcPts val="0"/>
                        </a:spcAft>
                      </a:pPr>
                      <a:r>
                        <a:rPr lang="bg-BG" sz="2000" dirty="0" smtClean="0">
                          <a:effectLst/>
                        </a:rPr>
                        <a:t>15.7 </a:t>
                      </a:r>
                      <a:r>
                        <a:rPr lang="bg-BG" sz="2000" dirty="0">
                          <a:effectLst/>
                        </a:rPr>
                        <a:t>%</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dirty="0" smtClean="0">
                        <a:effectLst/>
                      </a:endParaRPr>
                    </a:p>
                    <a:p>
                      <a:pPr marR="180340" algn="ctr">
                        <a:lnSpc>
                          <a:spcPct val="115000"/>
                        </a:lnSpc>
                        <a:spcAft>
                          <a:spcPts val="0"/>
                        </a:spcAft>
                      </a:pPr>
                      <a:r>
                        <a:rPr lang="bg-BG" sz="2000" dirty="0" smtClean="0">
                          <a:effectLst/>
                        </a:rPr>
                        <a:t>5,6 </a:t>
                      </a:r>
                      <a:r>
                        <a:rPr lang="bg-BG" sz="2000" dirty="0">
                          <a:effectLst/>
                        </a:rPr>
                        <a:t>%</a:t>
                      </a:r>
                      <a:endParaRPr lang="bg-BG" sz="2000" dirty="0">
                        <a:effectLst/>
                        <a:latin typeface="HebarU"/>
                        <a:ea typeface="Times New Roman"/>
                        <a:cs typeface="HebarU"/>
                      </a:endParaRPr>
                    </a:p>
                  </a:txBody>
                  <a:tcPr marL="68580" marR="68580" marT="0" marB="0"/>
                </a:tc>
                <a:tc>
                  <a:txBody>
                    <a:bodyPr/>
                    <a:lstStyle/>
                    <a:p>
                      <a:pPr marR="180340" algn="ctr">
                        <a:lnSpc>
                          <a:spcPct val="115000"/>
                        </a:lnSpc>
                        <a:spcAft>
                          <a:spcPts val="0"/>
                        </a:spcAft>
                      </a:pPr>
                      <a:endParaRPr lang="bg-BG" sz="2000" dirty="0" smtClean="0">
                        <a:effectLst/>
                      </a:endParaRPr>
                    </a:p>
                    <a:p>
                      <a:pPr marR="180340" algn="ctr">
                        <a:lnSpc>
                          <a:spcPct val="115000"/>
                        </a:lnSpc>
                        <a:spcAft>
                          <a:spcPts val="0"/>
                        </a:spcAft>
                      </a:pPr>
                      <a:r>
                        <a:rPr lang="bg-BG" sz="2000" dirty="0" smtClean="0">
                          <a:effectLst/>
                        </a:rPr>
                        <a:t>по </a:t>
                      </a:r>
                      <a:r>
                        <a:rPr lang="bg-BG" sz="2000" dirty="0">
                          <a:effectLst/>
                        </a:rPr>
                        <a:t>1.1%</a:t>
                      </a:r>
                      <a:endParaRPr lang="bg-BG" sz="2000" dirty="0">
                        <a:effectLst/>
                        <a:latin typeface="HebarU"/>
                        <a:ea typeface="Times New Roman"/>
                        <a:cs typeface="HebarU"/>
                      </a:endParaRPr>
                    </a:p>
                  </a:txBody>
                  <a:tcPr marL="68580" marR="68580" marT="0" marB="0"/>
                </a:tc>
              </a:tr>
            </a:tbl>
          </a:graphicData>
        </a:graphic>
      </p:graphicFrame>
      <p:sp>
        <p:nvSpPr>
          <p:cNvPr id="3" name="Rectangle 2"/>
          <p:cNvSpPr/>
          <p:nvPr/>
        </p:nvSpPr>
        <p:spPr>
          <a:xfrm>
            <a:off x="503548" y="4725144"/>
            <a:ext cx="8136904" cy="707886"/>
          </a:xfrm>
          <a:prstGeom prst="rect">
            <a:avLst/>
          </a:prstGeom>
        </p:spPr>
        <p:txBody>
          <a:bodyPr wrap="square">
            <a:spAutoFit/>
          </a:bodyPr>
          <a:lstStyle/>
          <a:p>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Няма </a:t>
            </a:r>
            <a:r>
              <a:rPr lang="bg-BG" sz="2000" dirty="0">
                <a:latin typeface="Tahoma" panose="020B0604030504040204" pitchFamily="34" charset="0"/>
                <a:ea typeface="Tahoma" panose="020B0604030504040204" pitchFamily="34" charset="0"/>
                <a:cs typeface="Tahoma" panose="020B0604030504040204" pitchFamily="34" charset="0"/>
              </a:rPr>
              <a:t>върнали се с резултат определения по наказателни дела от административен характер за същия период.</a:t>
            </a:r>
          </a:p>
        </p:txBody>
      </p:sp>
    </p:spTree>
    <p:extLst>
      <p:ext uri="{BB962C8B-B14F-4D97-AF65-F5344CB8AC3E}">
        <p14:creationId xmlns:p14="http://schemas.microsoft.com/office/powerpoint/2010/main" val="1339581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94122"/>
          </a:xfrm>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НАТОВАРЕНОСТ</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323528" y="1268760"/>
            <a:ext cx="8568952" cy="769441"/>
          </a:xfrm>
          <a:prstGeom prst="rect">
            <a:avLst/>
          </a:prstGeom>
        </p:spPr>
        <p:txBody>
          <a:bodyPr wrap="square">
            <a:spAutoFit/>
          </a:bodyPr>
          <a:lstStyle/>
          <a:p>
            <a:pPr algn="just"/>
            <a:r>
              <a:rPr lang="bg-BG" sz="2200" dirty="0" smtClean="0">
                <a:latin typeface="Arial" panose="020B0604020202020204" pitchFamily="34" charset="0"/>
                <a:cs typeface="Arial" panose="020B0604020202020204" pitchFamily="34" charset="0"/>
              </a:rPr>
              <a:t>	</a:t>
            </a:r>
            <a:r>
              <a:rPr lang="x-none" sz="2200" smtClean="0">
                <a:latin typeface="Tahoma" panose="020B0604030504040204" pitchFamily="34" charset="0"/>
                <a:ea typeface="Tahoma" panose="020B0604030504040204" pitchFamily="34" charset="0"/>
                <a:cs typeface="Tahoma" panose="020B0604030504040204" pitchFamily="34" charset="0"/>
              </a:rPr>
              <a:t>Обща </a:t>
            </a:r>
            <a:r>
              <a:rPr lang="x-none" sz="2200">
                <a:latin typeface="Tahoma" panose="020B0604030504040204" pitchFamily="34" charset="0"/>
                <a:ea typeface="Tahoma" panose="020B0604030504040204" pitchFamily="34" charset="0"/>
                <a:cs typeface="Tahoma" panose="020B0604030504040204" pitchFamily="34" charset="0"/>
              </a:rPr>
              <a:t>действителна</a:t>
            </a:r>
            <a:r>
              <a:rPr lang="bg-BG" sz="2200" dirty="0">
                <a:latin typeface="Tahoma" panose="020B0604030504040204" pitchFamily="34" charset="0"/>
                <a:ea typeface="Tahoma" panose="020B0604030504040204" pitchFamily="34" charset="0"/>
                <a:cs typeface="Tahoma" panose="020B0604030504040204" pitchFamily="34" charset="0"/>
              </a:rPr>
              <a:t>та</a:t>
            </a:r>
            <a:r>
              <a:rPr lang="x-none" sz="2200">
                <a:latin typeface="Tahoma" panose="020B0604030504040204" pitchFamily="34" charset="0"/>
                <a:ea typeface="Tahoma" panose="020B0604030504040204" pitchFamily="34" charset="0"/>
                <a:cs typeface="Tahoma" panose="020B0604030504040204" pitchFamily="34" charset="0"/>
              </a:rPr>
              <a:t> натовареност на Районен съд </a:t>
            </a:r>
            <a:r>
              <a:rPr lang="x-none" sz="2200" smtClean="0">
                <a:latin typeface="Tahoma" panose="020B0604030504040204" pitchFamily="34" charset="0"/>
                <a:ea typeface="Tahoma" panose="020B0604030504040204" pitchFamily="34" charset="0"/>
                <a:cs typeface="Tahoma" panose="020B0604030504040204" pitchFamily="34" charset="0"/>
              </a:rPr>
              <a:t>Шумен</a:t>
            </a:r>
            <a:endParaRPr lang="bg-BG" sz="2200"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669482470"/>
              </p:ext>
            </p:extLst>
          </p:nvPr>
        </p:nvGraphicFramePr>
        <p:xfrm>
          <a:off x="1007604" y="2276872"/>
          <a:ext cx="7128792" cy="3470148"/>
        </p:xfrm>
        <a:graphic>
          <a:graphicData uri="http://schemas.openxmlformats.org/drawingml/2006/table">
            <a:tbl>
              <a:tblPr firstRow="1" firstCol="1" bandRow="1">
                <a:tableStyleId>{5C22544A-7EE6-4342-B048-85BDC9FD1C3A}</a:tableStyleId>
              </a:tblPr>
              <a:tblGrid>
                <a:gridCol w="2423680"/>
                <a:gridCol w="2328848"/>
                <a:gridCol w="2376264"/>
              </a:tblGrid>
              <a:tr h="652660">
                <a:tc>
                  <a:txBody>
                    <a:bodyPr/>
                    <a:lstStyle/>
                    <a:p>
                      <a:pPr algn="ctr">
                        <a:lnSpc>
                          <a:spcPct val="115000"/>
                        </a:lnSpc>
                        <a:spcAft>
                          <a:spcPts val="0"/>
                        </a:spcAft>
                      </a:pPr>
                      <a:r>
                        <a:rPr lang="bg-BG" sz="2200" dirty="0">
                          <a:effectLst/>
                          <a:latin typeface="Tahoma" panose="020B0604030504040204" pitchFamily="34" charset="0"/>
                          <a:ea typeface="Tahoma" panose="020B0604030504040204" pitchFamily="34" charset="0"/>
                          <a:cs typeface="Tahoma" panose="020B0604030504040204" pitchFamily="34" charset="0"/>
                        </a:rPr>
                        <a:t>година</a:t>
                      </a:r>
                    </a:p>
                  </a:txBody>
                  <a:tcPr marL="68580" marR="68580" marT="0" marB="0"/>
                </a:tc>
                <a:tc>
                  <a:txBody>
                    <a:bodyPr/>
                    <a:lstStyle/>
                    <a:p>
                      <a:pPr algn="ctr">
                        <a:lnSpc>
                          <a:spcPct val="115000"/>
                        </a:lnSpc>
                        <a:spcAft>
                          <a:spcPts val="0"/>
                        </a:spcAft>
                      </a:pPr>
                      <a:r>
                        <a:rPr lang="bg-BG" sz="2200" dirty="0">
                          <a:effectLst/>
                          <a:latin typeface="Tahoma" panose="020B0604030504040204" pitchFamily="34" charset="0"/>
                          <a:ea typeface="Tahoma" panose="020B0604030504040204" pitchFamily="34" charset="0"/>
                          <a:cs typeface="Tahoma" panose="020B0604030504040204" pitchFamily="34" charset="0"/>
                        </a:rPr>
                        <a:t>спрямо делата за разглеждане</a:t>
                      </a:r>
                    </a:p>
                  </a:txBody>
                  <a:tcPr marL="68580" marR="68580" marT="0" marB="0"/>
                </a:tc>
                <a:tc>
                  <a:txBody>
                    <a:bodyPr/>
                    <a:lstStyle/>
                    <a:p>
                      <a:pPr algn="ctr">
                        <a:lnSpc>
                          <a:spcPct val="115000"/>
                        </a:lnSpc>
                        <a:spcAft>
                          <a:spcPts val="0"/>
                        </a:spcAft>
                      </a:pPr>
                      <a:r>
                        <a:rPr lang="bg-BG" sz="2200">
                          <a:effectLst/>
                          <a:latin typeface="Tahoma" panose="020B0604030504040204" pitchFamily="34" charset="0"/>
                          <a:ea typeface="Tahoma" panose="020B0604030504040204" pitchFamily="34" charset="0"/>
                          <a:cs typeface="Tahoma" panose="020B0604030504040204" pitchFamily="34" charset="0"/>
                        </a:rPr>
                        <a:t>спрямо свършените дела</a:t>
                      </a:r>
                    </a:p>
                  </a:txBody>
                  <a:tcPr marL="68580" marR="68580" marT="0" marB="0"/>
                </a:tc>
              </a:tr>
              <a:tr h="702078">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2022</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39.04</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36.22</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r h="702078">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2023</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39.11</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36.22</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r h="702078">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2024</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45.26</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41.50</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bl>
          </a:graphicData>
        </a:graphic>
      </p:graphicFrame>
    </p:spTree>
    <p:extLst>
      <p:ext uri="{BB962C8B-B14F-4D97-AF65-F5344CB8AC3E}">
        <p14:creationId xmlns:p14="http://schemas.microsoft.com/office/powerpoint/2010/main" val="456275283"/>
      </p:ext>
    </p:extLst>
  </p:cSld>
  <p:clrMapOvr>
    <a:masterClrMapping/>
  </p:clrMapOvr>
  <p:transition spd="slow">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476672"/>
            <a:ext cx="8280920" cy="461665"/>
          </a:xfrm>
          <a:prstGeom prst="rect">
            <a:avLst/>
          </a:prstGeom>
        </p:spPr>
        <p:txBody>
          <a:bodyPr wrap="square">
            <a:spAutoFit/>
          </a:bodyPr>
          <a:lstStyle/>
          <a:p>
            <a:pPr algn="ctr"/>
            <a:r>
              <a:rPr lang="bg-BG" sz="2400" dirty="0" smtClean="0">
                <a:latin typeface="Tahoma" panose="020B0604030504040204" pitchFamily="34" charset="0"/>
                <a:ea typeface="Tahoma" panose="020B0604030504040204" pitchFamily="34" charset="0"/>
                <a:cs typeface="Tahoma" panose="020B0604030504040204" pitchFamily="34" charset="0"/>
              </a:rPr>
              <a:t>Натовареност към брой </a:t>
            </a:r>
            <a:r>
              <a:rPr lang="bg-BG" sz="2400" dirty="0">
                <a:latin typeface="Tahoma" panose="020B0604030504040204" pitchFamily="34" charset="0"/>
                <a:ea typeface="Tahoma" panose="020B0604030504040204" pitchFamily="34" charset="0"/>
                <a:cs typeface="Tahoma" panose="020B0604030504040204" pitchFamily="34" charset="0"/>
              </a:rPr>
              <a:t>постъпили дела </a:t>
            </a:r>
            <a:r>
              <a:rPr lang="bg-BG" sz="2400" dirty="0" smtClean="0">
                <a:latin typeface="Tahoma" panose="020B0604030504040204" pitchFamily="34" charset="0"/>
                <a:ea typeface="Tahoma" panose="020B0604030504040204" pitchFamily="34" charset="0"/>
                <a:cs typeface="Tahoma" panose="020B0604030504040204" pitchFamily="34" charset="0"/>
              </a:rPr>
              <a:t>месечно</a:t>
            </a:r>
            <a:endParaRPr lang="bg-BG" sz="2400"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930586822"/>
              </p:ext>
            </p:extLst>
          </p:nvPr>
        </p:nvGraphicFramePr>
        <p:xfrm>
          <a:off x="971600" y="1484784"/>
          <a:ext cx="7200800" cy="3453249"/>
        </p:xfrm>
        <a:graphic>
          <a:graphicData uri="http://schemas.openxmlformats.org/drawingml/2006/table">
            <a:tbl>
              <a:tblPr firstRow="1" firstCol="1" bandRow="1">
                <a:tableStyleId>{5C22544A-7EE6-4342-B048-85BDC9FD1C3A}</a:tableStyleId>
              </a:tblPr>
              <a:tblGrid>
                <a:gridCol w="1949450"/>
                <a:gridCol w="1950085"/>
                <a:gridCol w="3301265"/>
              </a:tblGrid>
              <a:tr h="702271">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година</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По </a:t>
                      </a:r>
                      <a:r>
                        <a:rPr lang="bg-BG" sz="2200" dirty="0">
                          <a:effectLst/>
                          <a:latin typeface="Tahoma" panose="020B0604030504040204" pitchFamily="34" charset="0"/>
                          <a:ea typeface="Tahoma" panose="020B0604030504040204" pitchFamily="34" charset="0"/>
                          <a:cs typeface="Tahoma" panose="020B0604030504040204" pitchFamily="34" charset="0"/>
                        </a:rPr>
                        <a:t>щат</a:t>
                      </a:r>
                    </a:p>
                  </a:txBody>
                  <a:tcPr marL="68580" marR="68580" marT="0" marB="0"/>
                </a:tc>
                <a:tc>
                  <a:txBody>
                    <a:bodyPr/>
                    <a:lstStyle/>
                    <a:p>
                      <a:pPr algn="ctr">
                        <a:lnSpc>
                          <a:spcPct val="115000"/>
                        </a:lnSpc>
                        <a:spcAft>
                          <a:spcPts val="0"/>
                        </a:spcAft>
                      </a:pPr>
                      <a:r>
                        <a:rPr lang="bg-BG" sz="2200">
                          <a:effectLst/>
                          <a:latin typeface="Tahoma" panose="020B0604030504040204" pitchFamily="34" charset="0"/>
                          <a:ea typeface="Tahoma" panose="020B0604030504040204" pitchFamily="34" charset="0"/>
                          <a:cs typeface="Tahoma" panose="020B0604030504040204" pitchFamily="34" charset="0"/>
                        </a:rPr>
                        <a:t>Действителна натовареност</a:t>
                      </a:r>
                    </a:p>
                  </a:txBody>
                  <a:tcPr marL="68580" marR="68580" marT="0" marB="0"/>
                </a:tc>
              </a:tr>
              <a:tr h="817245">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2022</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33.30</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33.55</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r h="830152">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2023</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34.13</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34.38</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r h="1034708">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2024</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34.04</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endParaRPr lang="bg-BG" sz="2200" dirty="0" smtClean="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bg-BG" sz="2200" dirty="0" smtClean="0">
                          <a:effectLst/>
                          <a:latin typeface="Tahoma" panose="020B0604030504040204" pitchFamily="34" charset="0"/>
                          <a:ea typeface="Tahoma" panose="020B0604030504040204" pitchFamily="34" charset="0"/>
                          <a:cs typeface="Tahoma" panose="020B0604030504040204" pitchFamily="34" charset="0"/>
                        </a:rPr>
                        <a:t>39.50</a:t>
                      </a:r>
                      <a:endParaRPr lang="bg-BG" sz="22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r>
            </a:tbl>
          </a:graphicData>
        </a:graphic>
      </p:graphicFrame>
    </p:spTree>
    <p:extLst>
      <p:ext uri="{BB962C8B-B14F-4D97-AF65-F5344CB8AC3E}">
        <p14:creationId xmlns:p14="http://schemas.microsoft.com/office/powerpoint/2010/main" val="25822526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268760"/>
            <a:ext cx="7920880" cy="4154984"/>
          </a:xfrm>
          <a:prstGeom prst="rect">
            <a:avLst/>
          </a:prstGeom>
        </p:spPr>
        <p:txBody>
          <a:bodyPr wrap="square">
            <a:spAutoFit/>
          </a:bodyPr>
          <a:lstStyle/>
          <a:p>
            <a:pPr algn="just"/>
            <a:r>
              <a:rPr lang="bg-BG" sz="2200" dirty="0" smtClean="0">
                <a:latin typeface="Arial" panose="020B0604020202020204" pitchFamily="34" charset="0"/>
                <a:cs typeface="Arial" panose="020B0604020202020204" pitchFamily="34" charset="0"/>
              </a:rPr>
              <a:t>	</a:t>
            </a:r>
            <a:r>
              <a:rPr lang="x-none" sz="2200" smtClean="0">
                <a:latin typeface="Tahoma" panose="020B0604030504040204" pitchFamily="34" charset="0"/>
                <a:ea typeface="Tahoma" panose="020B0604030504040204" pitchFamily="34" charset="0"/>
                <a:cs typeface="Tahoma" panose="020B0604030504040204" pitchFamily="34" charset="0"/>
              </a:rPr>
              <a:t>Натовареността </a:t>
            </a:r>
            <a:r>
              <a:rPr lang="x-none" sz="2200">
                <a:latin typeface="Tahoma" panose="020B0604030504040204" pitchFamily="34" charset="0"/>
                <a:ea typeface="Tahoma" panose="020B0604030504040204" pitchFamily="34" charset="0"/>
                <a:cs typeface="Tahoma" panose="020B0604030504040204" pitchFamily="34" charset="0"/>
              </a:rPr>
              <a:t>към брой постъпили дела на 1 съдия за 202</a:t>
            </a:r>
            <a:r>
              <a:rPr lang="bg-BG" sz="2200" dirty="0">
                <a:latin typeface="Tahoma" panose="020B0604030504040204" pitchFamily="34" charset="0"/>
                <a:ea typeface="Tahoma" panose="020B0604030504040204" pitchFamily="34" charset="0"/>
                <a:cs typeface="Tahoma" panose="020B0604030504040204" pitchFamily="34" charset="0"/>
              </a:rPr>
              <a:t>4</a:t>
            </a:r>
            <a:r>
              <a:rPr lang="x-none" sz="2200">
                <a:latin typeface="Tahoma" panose="020B0604030504040204" pitchFamily="34" charset="0"/>
                <a:ea typeface="Tahoma" panose="020B0604030504040204" pitchFamily="34" charset="0"/>
                <a:cs typeface="Tahoma" panose="020B0604030504040204" pitchFamily="34" charset="0"/>
              </a:rPr>
              <a:t>г.</a:t>
            </a:r>
            <a:r>
              <a:rPr lang="bg-BG" sz="2200" dirty="0">
                <a:latin typeface="Tahoma" panose="020B0604030504040204" pitchFamily="34" charset="0"/>
                <a:ea typeface="Tahoma" panose="020B0604030504040204" pitchFamily="34" charset="0"/>
                <a:cs typeface="Tahoma" panose="020B0604030504040204" pitchFamily="34" charset="0"/>
              </a:rPr>
              <a:t> по щат</a:t>
            </a:r>
            <a:r>
              <a:rPr lang="x-none" sz="2200">
                <a:latin typeface="Tahoma" panose="020B0604030504040204" pitchFamily="34" charset="0"/>
                <a:ea typeface="Tahoma" panose="020B0604030504040204" pitchFamily="34" charset="0"/>
                <a:cs typeface="Tahoma" panose="020B0604030504040204" pitchFamily="34" charset="0"/>
              </a:rPr>
              <a:t> е </a:t>
            </a:r>
            <a:r>
              <a:rPr lang="x-none" sz="2200" b="1">
                <a:latin typeface="Tahoma" panose="020B0604030504040204" pitchFamily="34" charset="0"/>
                <a:ea typeface="Tahoma" panose="020B0604030504040204" pitchFamily="34" charset="0"/>
                <a:cs typeface="Tahoma" panose="020B0604030504040204" pitchFamily="34" charset="0"/>
              </a:rPr>
              <a:t>3</a:t>
            </a:r>
            <a:r>
              <a:rPr lang="bg-BG" sz="2200" b="1" dirty="0">
                <a:latin typeface="Tahoma" panose="020B0604030504040204" pitchFamily="34" charset="0"/>
                <a:ea typeface="Tahoma" panose="020B0604030504040204" pitchFamily="34" charset="0"/>
                <a:cs typeface="Tahoma" panose="020B0604030504040204" pitchFamily="34" charset="0"/>
              </a:rPr>
              <a:t>4</a:t>
            </a:r>
            <a:r>
              <a:rPr lang="x-none" sz="2200" b="1">
                <a:latin typeface="Tahoma" panose="020B0604030504040204" pitchFamily="34" charset="0"/>
                <a:ea typeface="Tahoma" panose="020B0604030504040204" pitchFamily="34" charset="0"/>
                <a:cs typeface="Tahoma" panose="020B0604030504040204" pitchFamily="34" charset="0"/>
              </a:rPr>
              <a:t>.</a:t>
            </a:r>
            <a:r>
              <a:rPr lang="bg-BG" sz="2200" b="1" dirty="0">
                <a:latin typeface="Tahoma" panose="020B0604030504040204" pitchFamily="34" charset="0"/>
                <a:ea typeface="Tahoma" panose="020B0604030504040204" pitchFamily="34" charset="0"/>
                <a:cs typeface="Tahoma" panose="020B0604030504040204" pitchFamily="34" charset="0"/>
              </a:rPr>
              <a:t>04</a:t>
            </a:r>
            <a:r>
              <a:rPr lang="x-none" sz="2200">
                <a:latin typeface="Tahoma" panose="020B0604030504040204" pitchFamily="34" charset="0"/>
                <a:ea typeface="Tahoma" panose="020B0604030504040204" pitchFamily="34" charset="0"/>
                <a:cs typeface="Tahoma" panose="020B0604030504040204" pitchFamily="34" charset="0"/>
              </a:rPr>
              <a:t> брой дела средно месечно. Този показател на 202</a:t>
            </a:r>
            <a:r>
              <a:rPr lang="bg-BG" sz="2200" dirty="0">
                <a:latin typeface="Tahoma" panose="020B0604030504040204" pitchFamily="34" charset="0"/>
                <a:ea typeface="Tahoma" panose="020B0604030504040204" pitchFamily="34" charset="0"/>
                <a:cs typeface="Tahoma" panose="020B0604030504040204" pitchFamily="34" charset="0"/>
              </a:rPr>
              <a:t>3</a:t>
            </a:r>
            <a:r>
              <a:rPr lang="x-none" sz="2200">
                <a:latin typeface="Tahoma" panose="020B0604030504040204" pitchFamily="34" charset="0"/>
                <a:ea typeface="Tahoma" panose="020B0604030504040204" pitchFamily="34" charset="0"/>
                <a:cs typeface="Tahoma" panose="020B0604030504040204" pitchFamily="34" charset="0"/>
              </a:rPr>
              <a:t> г. е бил </a:t>
            </a:r>
            <a:r>
              <a:rPr lang="x-none" sz="2200" b="1">
                <a:latin typeface="Tahoma" panose="020B0604030504040204" pitchFamily="34" charset="0"/>
                <a:ea typeface="Tahoma" panose="020B0604030504040204" pitchFamily="34" charset="0"/>
                <a:cs typeface="Tahoma" panose="020B0604030504040204" pitchFamily="34" charset="0"/>
              </a:rPr>
              <a:t>3</a:t>
            </a:r>
            <a:r>
              <a:rPr lang="bg-BG" sz="2200" b="1" dirty="0">
                <a:latin typeface="Tahoma" panose="020B0604030504040204" pitchFamily="34" charset="0"/>
                <a:ea typeface="Tahoma" panose="020B0604030504040204" pitchFamily="34" charset="0"/>
                <a:cs typeface="Tahoma" panose="020B0604030504040204" pitchFamily="34" charset="0"/>
              </a:rPr>
              <a:t>4</a:t>
            </a:r>
            <a:r>
              <a:rPr lang="x-none" sz="2200" b="1">
                <a:latin typeface="Tahoma" panose="020B0604030504040204" pitchFamily="34" charset="0"/>
                <a:ea typeface="Tahoma" panose="020B0604030504040204" pitchFamily="34" charset="0"/>
                <a:cs typeface="Tahoma" panose="020B0604030504040204" pitchFamily="34" charset="0"/>
              </a:rPr>
              <a:t>.</a:t>
            </a:r>
            <a:r>
              <a:rPr lang="bg-BG" sz="2200" b="1" dirty="0">
                <a:latin typeface="Tahoma" panose="020B0604030504040204" pitchFamily="34" charset="0"/>
                <a:ea typeface="Tahoma" panose="020B0604030504040204" pitchFamily="34" charset="0"/>
                <a:cs typeface="Tahoma" panose="020B0604030504040204" pitchFamily="34" charset="0"/>
              </a:rPr>
              <a:t>13</a:t>
            </a:r>
            <a:r>
              <a:rPr lang="x-none" sz="2200">
                <a:latin typeface="Tahoma" panose="020B0604030504040204" pitchFamily="34" charset="0"/>
                <a:ea typeface="Tahoma" panose="020B0604030504040204" pitchFamily="34" charset="0"/>
                <a:cs typeface="Tahoma" panose="020B0604030504040204" pitchFamily="34" charset="0"/>
              </a:rPr>
              <a:t> брой дела. </a:t>
            </a:r>
            <a:endParaRPr lang="bg-BG" sz="22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200" dirty="0">
                <a:latin typeface="Tahoma" panose="020B0604030504040204" pitchFamily="34" charset="0"/>
                <a:ea typeface="Tahoma" panose="020B0604030504040204" pitchFamily="34" charset="0"/>
                <a:cs typeface="Tahoma" panose="020B0604030504040204" pitchFamily="34" charset="0"/>
              </a:rPr>
              <a:t>	</a:t>
            </a:r>
            <a:r>
              <a:rPr lang="x-none" sz="2200" smtClean="0">
                <a:latin typeface="Tahoma" panose="020B0604030504040204" pitchFamily="34" charset="0"/>
                <a:ea typeface="Tahoma" panose="020B0604030504040204" pitchFamily="34" charset="0"/>
                <a:cs typeface="Tahoma" panose="020B0604030504040204" pitchFamily="34" charset="0"/>
              </a:rPr>
              <a:t>За </a:t>
            </a:r>
            <a:r>
              <a:rPr lang="x-none" sz="2200">
                <a:latin typeface="Tahoma" panose="020B0604030504040204" pitchFamily="34" charset="0"/>
                <a:ea typeface="Tahoma" panose="020B0604030504040204" pitchFamily="34" charset="0"/>
                <a:cs typeface="Tahoma" panose="020B0604030504040204" pitchFamily="34" charset="0"/>
              </a:rPr>
              <a:t>сравнение натовареността на районните съдилища в областните центрове през 202</a:t>
            </a:r>
            <a:r>
              <a:rPr lang="bg-BG" sz="2200" dirty="0">
                <a:latin typeface="Tahoma" panose="020B0604030504040204" pitchFamily="34" charset="0"/>
                <a:ea typeface="Tahoma" panose="020B0604030504040204" pitchFamily="34" charset="0"/>
                <a:cs typeface="Tahoma" panose="020B0604030504040204" pitchFamily="34" charset="0"/>
              </a:rPr>
              <a:t>3</a:t>
            </a:r>
            <a:r>
              <a:rPr lang="x-none" sz="2200">
                <a:latin typeface="Tahoma" panose="020B0604030504040204" pitchFamily="34" charset="0"/>
                <a:ea typeface="Tahoma" panose="020B0604030504040204" pitchFamily="34" charset="0"/>
                <a:cs typeface="Tahoma" panose="020B0604030504040204" pitchFamily="34" charset="0"/>
              </a:rPr>
              <a:t>г. по брой постъпили дела на 1 съдия средно месечно е бил </a:t>
            </a:r>
            <a:r>
              <a:rPr lang="x-none" sz="2200" b="1">
                <a:latin typeface="Tahoma" panose="020B0604030504040204" pitchFamily="34" charset="0"/>
                <a:ea typeface="Tahoma" panose="020B0604030504040204" pitchFamily="34" charset="0"/>
                <a:cs typeface="Tahoma" panose="020B0604030504040204" pitchFamily="34" charset="0"/>
              </a:rPr>
              <a:t>3</a:t>
            </a:r>
            <a:r>
              <a:rPr lang="bg-BG" sz="2200" b="1" dirty="0">
                <a:latin typeface="Tahoma" panose="020B0604030504040204" pitchFamily="34" charset="0"/>
                <a:ea typeface="Tahoma" panose="020B0604030504040204" pitchFamily="34" charset="0"/>
                <a:cs typeface="Tahoma" panose="020B0604030504040204" pitchFamily="34" charset="0"/>
              </a:rPr>
              <a:t>3</a:t>
            </a:r>
            <a:r>
              <a:rPr lang="x-none" sz="2200" b="1">
                <a:latin typeface="Tahoma" panose="020B0604030504040204" pitchFamily="34" charset="0"/>
                <a:ea typeface="Tahoma" panose="020B0604030504040204" pitchFamily="34" charset="0"/>
                <a:cs typeface="Tahoma" panose="020B0604030504040204" pitchFamily="34" charset="0"/>
              </a:rPr>
              <a:t>.</a:t>
            </a:r>
            <a:r>
              <a:rPr lang="bg-BG" sz="2200" b="1" dirty="0">
                <a:latin typeface="Tahoma" panose="020B0604030504040204" pitchFamily="34" charset="0"/>
                <a:ea typeface="Tahoma" panose="020B0604030504040204" pitchFamily="34" charset="0"/>
                <a:cs typeface="Tahoma" panose="020B0604030504040204" pitchFamily="34" charset="0"/>
              </a:rPr>
              <a:t>28</a:t>
            </a:r>
            <a:r>
              <a:rPr lang="x-none" sz="2200" b="1">
                <a:latin typeface="Tahoma" panose="020B0604030504040204" pitchFamily="34" charset="0"/>
                <a:ea typeface="Tahoma" panose="020B0604030504040204" pitchFamily="34" charset="0"/>
                <a:cs typeface="Tahoma" panose="020B0604030504040204" pitchFamily="34" charset="0"/>
              </a:rPr>
              <a:t>.</a:t>
            </a:r>
            <a:r>
              <a:rPr lang="x-none" sz="2200">
                <a:latin typeface="Tahoma" panose="020B0604030504040204" pitchFamily="34" charset="0"/>
                <a:ea typeface="Tahoma" panose="020B0604030504040204" pitchFamily="34" charset="0"/>
                <a:cs typeface="Tahoma" panose="020B0604030504040204" pitchFamily="34" charset="0"/>
              </a:rPr>
              <a:t> </a:t>
            </a:r>
            <a:r>
              <a:rPr lang="bg-BG" sz="2200" dirty="0">
                <a:latin typeface="Tahoma" panose="020B0604030504040204" pitchFamily="34" charset="0"/>
                <a:ea typeface="Tahoma" panose="020B0604030504040204" pitchFamily="34" charset="0"/>
                <a:cs typeface="Tahoma" panose="020B0604030504040204" pitchFamily="34" charset="0"/>
              </a:rPr>
              <a:t>Този показател на 2022 г. е бил </a:t>
            </a:r>
            <a:r>
              <a:rPr lang="bg-BG" sz="2200" b="1" dirty="0">
                <a:latin typeface="Tahoma" panose="020B0604030504040204" pitchFamily="34" charset="0"/>
                <a:ea typeface="Tahoma" panose="020B0604030504040204" pitchFamily="34" charset="0"/>
                <a:cs typeface="Tahoma" panose="020B0604030504040204" pitchFamily="34" charset="0"/>
              </a:rPr>
              <a:t>33.32</a:t>
            </a:r>
            <a:r>
              <a:rPr lang="bg-BG" sz="2200" dirty="0">
                <a:latin typeface="Tahoma" panose="020B0604030504040204" pitchFamily="34" charset="0"/>
                <a:ea typeface="Tahoma" panose="020B0604030504040204" pitchFamily="34" charset="0"/>
                <a:cs typeface="Tahoma" panose="020B0604030504040204" pitchFamily="34" charset="0"/>
              </a:rPr>
              <a:t> брой дела. </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От </a:t>
            </a:r>
            <a:r>
              <a:rPr lang="bg-BG" sz="2200" dirty="0">
                <a:latin typeface="Tahoma" panose="020B0604030504040204" pitchFamily="34" charset="0"/>
                <a:ea typeface="Tahoma" panose="020B0604030504040204" pitchFamily="34" charset="0"/>
                <a:cs typeface="Tahoma" panose="020B0604030504040204" pitchFamily="34" charset="0"/>
              </a:rPr>
              <a:t>публикуваната в сайта на ВСС таблица за натовареността на магистратите в съдилищата за 2023 г. в областните центрове, Районен съд - Шумен е на </a:t>
            </a:r>
            <a:r>
              <a:rPr lang="bg-BG" sz="2200" b="1" dirty="0">
                <a:latin typeface="Tahoma" panose="020B0604030504040204" pitchFamily="34" charset="0"/>
                <a:ea typeface="Tahoma" panose="020B0604030504040204" pitchFamily="34" charset="0"/>
                <a:cs typeface="Tahoma" panose="020B0604030504040204" pitchFamily="34" charset="0"/>
              </a:rPr>
              <a:t>6-то</a:t>
            </a:r>
            <a:r>
              <a:rPr lang="bg-BG" sz="2200" dirty="0">
                <a:latin typeface="Tahoma" panose="020B0604030504040204" pitchFamily="34" charset="0"/>
                <a:ea typeface="Tahoma" panose="020B0604030504040204" pitchFamily="34" charset="0"/>
                <a:cs typeface="Tahoma" panose="020B0604030504040204" pitchFamily="34" charset="0"/>
              </a:rPr>
              <a:t> място по натовареност по брой новообразувани дела за годината. </a:t>
            </a:r>
          </a:p>
        </p:txBody>
      </p:sp>
    </p:spTree>
    <p:extLst>
      <p:ext uri="{BB962C8B-B14F-4D97-AF65-F5344CB8AC3E}">
        <p14:creationId xmlns:p14="http://schemas.microsoft.com/office/powerpoint/2010/main" val="398137887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АНАЛИЗ И ТЕНДЕНЦИИ</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51520" y="1484784"/>
            <a:ext cx="8640960" cy="4154984"/>
          </a:xfrm>
          <a:prstGeom prst="rect">
            <a:avLst/>
          </a:prstGeom>
        </p:spPr>
        <p:txBody>
          <a:bodyPr wrap="square">
            <a:spAutoFit/>
          </a:bodyPr>
          <a:lstStyle/>
          <a:p>
            <a:pPr algn="just"/>
            <a:r>
              <a:rPr lang="bg-BG" sz="2200" dirty="0" smtClean="0">
                <a:latin typeface="Arial" panose="020B0604020202020204" pitchFamily="34" charset="0"/>
                <a:cs typeface="Arial" panose="020B0604020202020204" pitchFamily="34" charset="0"/>
              </a:rPr>
              <a:t>	</a:t>
            </a:r>
            <a:r>
              <a:rPr lang="bg-BG" sz="2200" dirty="0" smtClean="0">
                <a:latin typeface="Tahoma" panose="020B0604030504040204" pitchFamily="34" charset="0"/>
                <a:ea typeface="Tahoma" panose="020B0604030504040204" pitchFamily="34" charset="0"/>
                <a:cs typeface="Tahoma" panose="020B0604030504040204" pitchFamily="34" charset="0"/>
              </a:rPr>
              <a:t>От </a:t>
            </a:r>
            <a:r>
              <a:rPr lang="bg-BG" sz="2200" dirty="0">
                <a:latin typeface="Tahoma" panose="020B0604030504040204" pitchFamily="34" charset="0"/>
                <a:ea typeface="Tahoma" panose="020B0604030504040204" pitchFamily="34" charset="0"/>
                <a:cs typeface="Tahoma" panose="020B0604030504040204" pitchFamily="34" charset="0"/>
              </a:rPr>
              <a:t>публикуваните в сайта на ВСС обобщени статистически таблици за дейността на съдилищата за 2023 г., няма съмнение, че Районен съд Шумен е сред първите съдилища по натовареност по щат по отношение на брой постъпили дела на 1 съдия средно месечно. </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Видно </a:t>
            </a:r>
            <a:r>
              <a:rPr lang="bg-BG" sz="2200" dirty="0">
                <a:latin typeface="Tahoma" panose="020B0604030504040204" pitchFamily="34" charset="0"/>
                <a:ea typeface="Tahoma" panose="020B0604030504040204" pitchFamily="34" charset="0"/>
                <a:cs typeface="Tahoma" panose="020B0604030504040204" pitchFamily="34" charset="0"/>
              </a:rPr>
              <a:t>от данните за 2024г. тази тенденция се запазва и увеличава. Въпреки, че от посочените статистически данни се установява, че броя на делата е с 34 бр. по-малко от миналата година, 75% от приключилите дела са приключили със съдебен акт по същество, това допълва изводите, че се увеличават делата за разглеждане, които са с фактическа и правна сложност. </a:t>
            </a:r>
          </a:p>
        </p:txBody>
      </p:sp>
    </p:spTree>
    <p:extLst>
      <p:ext uri="{BB962C8B-B14F-4D97-AF65-F5344CB8AC3E}">
        <p14:creationId xmlns:p14="http://schemas.microsoft.com/office/powerpoint/2010/main" val="3273796142"/>
      </p:ext>
    </p:extLst>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0135" y="874454"/>
            <a:ext cx="8640960" cy="5109091"/>
          </a:xfrm>
          <a:prstGeom prst="rect">
            <a:avLst/>
          </a:prstGeom>
        </p:spPr>
        <p:txBody>
          <a:bodyPr wrap="square">
            <a:spAutoFit/>
          </a:bodyPr>
          <a:lstStyle/>
          <a:p>
            <a:pPr algn="just"/>
            <a:r>
              <a:rPr lang="bg-BG" sz="2200" dirty="0" smtClean="0">
                <a:latin typeface="Arial" panose="020B0604020202020204" pitchFamily="34" charset="0"/>
                <a:cs typeface="Arial" panose="020B0604020202020204" pitchFamily="34" charset="0"/>
              </a:rPr>
              <a:t>	</a:t>
            </a:r>
            <a:r>
              <a:rPr lang="bg-BG" sz="2200" dirty="0" smtClean="0">
                <a:latin typeface="Tahoma" panose="020B0604030504040204" pitchFamily="34" charset="0"/>
                <a:ea typeface="Tahoma" panose="020B0604030504040204" pitchFamily="34" charset="0"/>
                <a:cs typeface="Tahoma" panose="020B0604030504040204" pitchFamily="34" charset="0"/>
              </a:rPr>
              <a:t>При </a:t>
            </a:r>
            <a:r>
              <a:rPr lang="bg-BG" sz="2200" b="1" dirty="0">
                <a:latin typeface="Tahoma" panose="020B0604030504040204" pitchFamily="34" charset="0"/>
                <a:ea typeface="Tahoma" panose="020B0604030504040204" pitchFamily="34" charset="0"/>
                <a:cs typeface="Tahoma" panose="020B0604030504040204" pitchFamily="34" charset="0"/>
              </a:rPr>
              <a:t>гражданските</a:t>
            </a:r>
            <a:r>
              <a:rPr lang="bg-BG" sz="2200" dirty="0">
                <a:latin typeface="Tahoma" panose="020B0604030504040204" pitchFamily="34" charset="0"/>
                <a:ea typeface="Tahoma" panose="020B0604030504040204" pitchFamily="34" charset="0"/>
                <a:cs typeface="Tahoma" panose="020B0604030504040204" pitchFamily="34" charset="0"/>
              </a:rPr>
              <a:t> дела е характерно, че през 2024г. заповедните производства са 49 %, през 2023г. заповедните производства са били 48 % от всички дела за разглеждане, при 52% през 2022 г. ЧГД са 10% за 2024г. за сравнение 54% през 2023г., при 62% от през 2022г. </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Постъпилите </a:t>
            </a:r>
            <a:r>
              <a:rPr lang="bg-BG" sz="2200" b="1" dirty="0">
                <a:latin typeface="Tahoma" panose="020B0604030504040204" pitchFamily="34" charset="0"/>
                <a:ea typeface="Tahoma" panose="020B0604030504040204" pitchFamily="34" charset="0"/>
                <a:cs typeface="Tahoma" panose="020B0604030504040204" pitchFamily="34" charset="0"/>
              </a:rPr>
              <a:t>наказателните</a:t>
            </a:r>
            <a:r>
              <a:rPr lang="bg-BG" sz="2200" dirty="0">
                <a:latin typeface="Tahoma" panose="020B0604030504040204" pitchFamily="34" charset="0"/>
                <a:ea typeface="Tahoma" panose="020B0604030504040204" pitchFamily="34" charset="0"/>
                <a:cs typeface="Tahoma" panose="020B0604030504040204" pitchFamily="34" charset="0"/>
              </a:rPr>
              <a:t> дела са намалели с 465 бр. спрямо 2023г. и  490 бр., спрямо 2022г. година. НОХД са с 43 бр. по-малко в сравнение с 2023 г. Делата от частен характер запазват бройката си, ЧНД са с 356 бр. по-малко от предходната година и делата с административно наказателен характер са с 81 бр. по-малко от 2023 г.</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Тенденцията </a:t>
            </a:r>
            <a:r>
              <a:rPr lang="bg-BG" sz="2200" dirty="0">
                <a:latin typeface="Tahoma" panose="020B0604030504040204" pitchFamily="34" charset="0"/>
                <a:ea typeface="Tahoma" panose="020B0604030504040204" pitchFamily="34" charset="0"/>
                <a:cs typeface="Tahoma" panose="020B0604030504040204" pitchFamily="34" charset="0"/>
              </a:rPr>
              <a:t>е за увеличаване броя на гражданските дела през 2025г., предвид влизането в сила на мащабните изменения и допълнения в ГПК на 01.07.2025г. </a:t>
            </a:r>
          </a:p>
          <a:p>
            <a:r>
              <a:rPr lang="bg-BG" b="1" dirty="0"/>
              <a:t> </a:t>
            </a:r>
            <a:endParaRPr lang="bg-BG" dirty="0"/>
          </a:p>
        </p:txBody>
      </p:sp>
    </p:spTree>
    <p:extLst>
      <p:ext uri="{BB962C8B-B14F-4D97-AF65-F5344CB8AC3E}">
        <p14:creationId xmlns:p14="http://schemas.microsoft.com/office/powerpoint/2010/main" val="39913473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008112"/>
          </a:xfrm>
        </p:spPr>
        <p:txBody>
          <a:bodyPr>
            <a:normAutofit/>
          </a:bodyPr>
          <a:lstStyle/>
          <a:p>
            <a:pPr algn="ctr"/>
            <a:r>
              <a:rPr lang="bg-BG" sz="3000" dirty="0" smtClean="0">
                <a:latin typeface="Arial" panose="020B0604020202020204" pitchFamily="34" charset="0"/>
                <a:cs typeface="Arial" panose="020B0604020202020204" pitchFamily="34" charset="0"/>
              </a:rPr>
              <a:t>СТРУКТУРА НА НАКАЗАНАТА ПРЕСТЪПНОСТ</a:t>
            </a:r>
            <a:endParaRPr lang="bg-BG" sz="3000" dirty="0">
              <a:latin typeface="Arial" panose="020B0604020202020204" pitchFamily="34" charset="0"/>
              <a:cs typeface="Arial" panose="020B0604020202020204" pitchFamily="34" charset="0"/>
            </a:endParaRPr>
          </a:p>
        </p:txBody>
      </p:sp>
      <p:sp>
        <p:nvSpPr>
          <p:cNvPr id="3" name="Rectangle 2"/>
          <p:cNvSpPr/>
          <p:nvPr/>
        </p:nvSpPr>
        <p:spPr>
          <a:xfrm>
            <a:off x="251520" y="1196752"/>
            <a:ext cx="8640960" cy="5016758"/>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x-none" sz="2000" smtClean="0">
                <a:latin typeface="Tahoma" panose="020B0604030504040204" pitchFamily="34" charset="0"/>
                <a:ea typeface="Tahoma" panose="020B0604030504040204" pitchFamily="34" charset="0"/>
                <a:cs typeface="Tahoma" panose="020B0604030504040204" pitchFamily="34" charset="0"/>
              </a:rPr>
              <a:t>От </a:t>
            </a:r>
            <a:r>
              <a:rPr lang="x-none" sz="2000">
                <a:latin typeface="Tahoma" panose="020B0604030504040204" pitchFamily="34" charset="0"/>
                <a:ea typeface="Tahoma" panose="020B0604030504040204" pitchFamily="34" charset="0"/>
                <a:cs typeface="Tahoma" panose="020B0604030504040204" pitchFamily="34" charset="0"/>
              </a:rPr>
              <a:t>общо </a:t>
            </a:r>
            <a:r>
              <a:rPr lang="x-none" sz="2000" b="1">
                <a:latin typeface="Tahoma" panose="020B0604030504040204" pitchFamily="34" charset="0"/>
                <a:ea typeface="Tahoma" panose="020B0604030504040204" pitchFamily="34" charset="0"/>
                <a:cs typeface="Tahoma" panose="020B0604030504040204" pitchFamily="34" charset="0"/>
              </a:rPr>
              <a:t>2</a:t>
            </a:r>
            <a:r>
              <a:rPr lang="bg-BG" sz="2000" b="1" dirty="0">
                <a:latin typeface="Tahoma" panose="020B0604030504040204" pitchFamily="34" charset="0"/>
                <a:ea typeface="Tahoma" panose="020B0604030504040204" pitchFamily="34" charset="0"/>
                <a:cs typeface="Tahoma" panose="020B0604030504040204" pitchFamily="34" charset="0"/>
              </a:rPr>
              <a:t>472</a:t>
            </a:r>
            <a:r>
              <a:rPr lang="x-none" sz="2000" b="1">
                <a:latin typeface="Tahoma" panose="020B0604030504040204" pitchFamily="34" charset="0"/>
                <a:ea typeface="Tahoma" panose="020B0604030504040204" pitchFamily="34" charset="0"/>
                <a:cs typeface="Tahoma" panose="020B0604030504040204" pitchFamily="34" charset="0"/>
              </a:rPr>
              <a:t> </a:t>
            </a:r>
            <a:r>
              <a:rPr lang="x-none" sz="2000">
                <a:latin typeface="Tahoma" panose="020B0604030504040204" pitchFamily="34" charset="0"/>
                <a:ea typeface="Tahoma" panose="020B0604030504040204" pitchFamily="34" charset="0"/>
                <a:cs typeface="Tahoma" panose="020B0604030504040204" pitchFamily="34" charset="0"/>
              </a:rPr>
              <a:t>наказателни дела за разглеждане, през отчетния период </a:t>
            </a:r>
            <a:r>
              <a:rPr lang="bg-BG" sz="2000" b="1" dirty="0">
                <a:latin typeface="Tahoma" panose="020B0604030504040204" pitchFamily="34" charset="0"/>
                <a:ea typeface="Tahoma" panose="020B0604030504040204" pitchFamily="34" charset="0"/>
                <a:cs typeface="Tahoma" panose="020B0604030504040204" pitchFamily="34" charset="0"/>
              </a:rPr>
              <a:t>1998</a:t>
            </a:r>
            <a:r>
              <a:rPr lang="x-none" sz="2000">
                <a:latin typeface="Tahoma" panose="020B0604030504040204" pitchFamily="34" charset="0"/>
                <a:ea typeface="Tahoma" panose="020B0604030504040204" pitchFamily="34" charset="0"/>
                <a:cs typeface="Tahoma" panose="020B0604030504040204" pitchFamily="34" charset="0"/>
              </a:rPr>
              <a:t> са решени по същество.</a:t>
            </a:r>
            <a:endParaRPr lang="bg-BG" sz="2000" dirty="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r>
              <a:rPr lang="x-none" sz="2000" smtClean="0">
                <a:latin typeface="Tahoma" panose="020B0604030504040204" pitchFamily="34" charset="0"/>
                <a:ea typeface="Tahoma" panose="020B0604030504040204" pitchFamily="34" charset="0"/>
                <a:cs typeface="Tahoma" panose="020B0604030504040204" pitchFamily="34" charset="0"/>
              </a:rPr>
              <a:t>Внесени </a:t>
            </a:r>
            <a:r>
              <a:rPr lang="x-none" sz="2000">
                <a:latin typeface="Tahoma" panose="020B0604030504040204" pitchFamily="34" charset="0"/>
                <a:ea typeface="Tahoma" panose="020B0604030504040204" pitchFamily="34" charset="0"/>
                <a:cs typeface="Tahoma" panose="020B0604030504040204" pitchFamily="34" charset="0"/>
              </a:rPr>
              <a:t>са </a:t>
            </a:r>
            <a:r>
              <a:rPr lang="bg-BG" sz="2000" b="1" dirty="0">
                <a:latin typeface="Tahoma" panose="020B0604030504040204" pitchFamily="34" charset="0"/>
                <a:ea typeface="Tahoma" panose="020B0604030504040204" pitchFamily="34" charset="0"/>
                <a:cs typeface="Tahoma" panose="020B0604030504040204" pitchFamily="34" charset="0"/>
              </a:rPr>
              <a:t>269</a:t>
            </a:r>
            <a:r>
              <a:rPr lang="x-none" sz="2000">
                <a:latin typeface="Tahoma" panose="020B0604030504040204" pitchFamily="34" charset="0"/>
                <a:ea typeface="Tahoma" panose="020B0604030504040204" pitchFamily="34" charset="0"/>
                <a:cs typeface="Tahoma" panose="020B0604030504040204" pitchFamily="34" charset="0"/>
              </a:rPr>
              <a:t> бр. прокурорски актове, по които са образувани НОХД, от които </a:t>
            </a:r>
            <a:r>
              <a:rPr lang="bg-BG" sz="2000" dirty="0">
                <a:latin typeface="Tahoma" panose="020B0604030504040204" pitchFamily="34" charset="0"/>
                <a:ea typeface="Tahoma" panose="020B0604030504040204" pitchFamily="34" charset="0"/>
                <a:cs typeface="Tahoma" panose="020B0604030504040204" pitchFamily="34" charset="0"/>
              </a:rPr>
              <a:t>185</a:t>
            </a:r>
            <a:r>
              <a:rPr lang="x-none" sz="2000">
                <a:latin typeface="Tahoma" panose="020B0604030504040204" pitchFamily="34" charset="0"/>
                <a:ea typeface="Tahoma" panose="020B0604030504040204" pitchFamily="34" charset="0"/>
                <a:cs typeface="Tahoma" panose="020B0604030504040204" pitchFamily="34" charset="0"/>
              </a:rPr>
              <a:t> бр. споразумения и </a:t>
            </a:r>
            <a:r>
              <a:rPr lang="bg-BG" sz="2000" dirty="0">
                <a:latin typeface="Tahoma" panose="020B0604030504040204" pitchFamily="34" charset="0"/>
                <a:ea typeface="Tahoma" panose="020B0604030504040204" pitchFamily="34" charset="0"/>
                <a:cs typeface="Tahoma" panose="020B0604030504040204" pitchFamily="34" charset="0"/>
              </a:rPr>
              <a:t>84 </a:t>
            </a:r>
            <a:r>
              <a:rPr lang="x-none" sz="2000">
                <a:latin typeface="Tahoma" panose="020B0604030504040204" pitchFamily="34" charset="0"/>
                <a:ea typeface="Tahoma" panose="020B0604030504040204" pitchFamily="34" charset="0"/>
                <a:cs typeface="Tahoma" panose="020B0604030504040204" pitchFamily="34" charset="0"/>
              </a:rPr>
              <a:t>бр. </a:t>
            </a:r>
            <a:r>
              <a:rPr lang="bg-BG" sz="2000" dirty="0">
                <a:latin typeface="Tahoma" panose="020B0604030504040204" pitchFamily="34" charset="0"/>
                <a:ea typeface="Tahoma" panose="020B0604030504040204" pitchFamily="34" charset="0"/>
                <a:cs typeface="Tahoma" panose="020B0604030504040204" pitchFamily="34" charset="0"/>
              </a:rPr>
              <a:t>по </a:t>
            </a:r>
            <a:r>
              <a:rPr lang="x-none" sz="2000">
                <a:latin typeface="Tahoma" panose="020B0604030504040204" pitchFamily="34" charset="0"/>
                <a:ea typeface="Tahoma" panose="020B0604030504040204" pitchFamily="34" charset="0"/>
                <a:cs typeface="Tahoma" panose="020B0604030504040204" pitchFamily="34" charset="0"/>
              </a:rPr>
              <a:t>обвинителни акт</a:t>
            </a:r>
            <a:r>
              <a:rPr lang="bg-BG" sz="2000" dirty="0" err="1">
                <a:latin typeface="Tahoma" panose="020B0604030504040204" pitchFamily="34" charset="0"/>
                <a:ea typeface="Tahoma" panose="020B0604030504040204" pitchFamily="34" charset="0"/>
                <a:cs typeface="Tahoma" panose="020B0604030504040204" pitchFamily="34" charset="0"/>
              </a:rPr>
              <a:t>ове</a:t>
            </a:r>
            <a:r>
              <a:rPr lang="bg-BG" sz="2000" dirty="0">
                <a:latin typeface="Tahoma" panose="020B0604030504040204" pitchFamily="34" charset="0"/>
                <a:ea typeface="Tahoma" panose="020B0604030504040204" pitchFamily="34" charset="0"/>
                <a:cs typeface="Tahoma" panose="020B0604030504040204" pitchFamily="34" charset="0"/>
              </a:rPr>
              <a:t>. О</a:t>
            </a:r>
            <a:r>
              <a:rPr lang="x-none" sz="2000">
                <a:latin typeface="Tahoma" panose="020B0604030504040204" pitchFamily="34" charset="0"/>
                <a:ea typeface="Tahoma" panose="020B0604030504040204" pitchFamily="34" charset="0"/>
                <a:cs typeface="Tahoma" panose="020B0604030504040204" pitchFamily="34" charset="0"/>
              </a:rPr>
              <a:t>съдителни присъди са постановени по </a:t>
            </a:r>
            <a:r>
              <a:rPr lang="bg-BG" sz="2000" b="1" dirty="0">
                <a:latin typeface="Tahoma" panose="020B0604030504040204" pitchFamily="34" charset="0"/>
                <a:ea typeface="Tahoma" panose="020B0604030504040204" pitchFamily="34" charset="0"/>
                <a:cs typeface="Tahoma" panose="020B0604030504040204" pitchFamily="34" charset="0"/>
              </a:rPr>
              <a:t>41</a:t>
            </a:r>
            <a:r>
              <a:rPr lang="x-none" sz="2000">
                <a:latin typeface="Tahoma" panose="020B0604030504040204" pitchFamily="34" charset="0"/>
                <a:ea typeface="Tahoma" panose="020B0604030504040204" pitchFamily="34" charset="0"/>
                <a:cs typeface="Tahoma" panose="020B0604030504040204" pitchFamily="34" charset="0"/>
              </a:rPr>
              <a:t> от тях, оправдателн</a:t>
            </a:r>
            <a:r>
              <a:rPr lang="bg-BG" sz="2000" dirty="0">
                <a:latin typeface="Tahoma" panose="020B0604030504040204" pitchFamily="34" charset="0"/>
                <a:ea typeface="Tahoma" panose="020B0604030504040204" pitchFamily="34" charset="0"/>
                <a:cs typeface="Tahoma" panose="020B0604030504040204" pitchFamily="34" charset="0"/>
              </a:rPr>
              <a:t>и</a:t>
            </a:r>
            <a:r>
              <a:rPr lang="x-none" sz="2000">
                <a:latin typeface="Tahoma" panose="020B0604030504040204" pitchFamily="34" charset="0"/>
                <a:ea typeface="Tahoma" panose="020B0604030504040204" pitchFamily="34" charset="0"/>
                <a:cs typeface="Tahoma" panose="020B0604030504040204" pitchFamily="34" charset="0"/>
              </a:rPr>
              <a:t> присъд</a:t>
            </a:r>
            <a:r>
              <a:rPr lang="bg-BG" sz="2000" dirty="0">
                <a:latin typeface="Tahoma" panose="020B0604030504040204" pitchFamily="34" charset="0"/>
                <a:ea typeface="Tahoma" panose="020B0604030504040204" pitchFamily="34" charset="0"/>
                <a:cs typeface="Tahoma" panose="020B0604030504040204" pitchFamily="34" charset="0"/>
              </a:rPr>
              <a:t>и </a:t>
            </a:r>
            <a:r>
              <a:rPr lang="bg-BG" sz="2000" b="1" dirty="0">
                <a:latin typeface="Tahoma" panose="020B0604030504040204" pitchFamily="34" charset="0"/>
                <a:ea typeface="Tahoma" panose="020B0604030504040204" pitchFamily="34" charset="0"/>
                <a:cs typeface="Tahoma" panose="020B0604030504040204" pitchFamily="34" charset="0"/>
              </a:rPr>
              <a:t>2</a:t>
            </a:r>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err="1">
                <a:latin typeface="Tahoma" panose="020B0604030504040204" pitchFamily="34" charset="0"/>
                <a:ea typeface="Tahoma" panose="020B0604030504040204" pitchFamily="34" charset="0"/>
                <a:cs typeface="Tahoma" panose="020B0604030504040204" pitchFamily="34" charset="0"/>
              </a:rPr>
              <a:t>бр</a:t>
            </a:r>
            <a:r>
              <a:rPr lang="x-none" sz="2000">
                <a:latin typeface="Tahoma" panose="020B0604030504040204" pitchFamily="34" charset="0"/>
                <a:ea typeface="Tahoma" panose="020B0604030504040204" pitchFamily="34" charset="0"/>
                <a:cs typeface="Tahoma" panose="020B0604030504040204" pitchFamily="34" charset="0"/>
              </a:rPr>
              <a:t>. Влезлите в сила присъди по НОХД до края на отчетния период са </a:t>
            </a:r>
            <a:r>
              <a:rPr lang="bg-BG" sz="2000" dirty="0">
                <a:latin typeface="Tahoma" panose="020B0604030504040204" pitchFamily="34" charset="0"/>
                <a:ea typeface="Tahoma" panose="020B0604030504040204" pitchFamily="34" charset="0"/>
                <a:cs typeface="Tahoma" panose="020B0604030504040204" pitchFamily="34" charset="0"/>
              </a:rPr>
              <a:t>39</a:t>
            </a:r>
            <a:r>
              <a:rPr lang="x-none" sz="2000">
                <a:latin typeface="Tahoma" panose="020B0604030504040204" pitchFamily="34" charset="0"/>
                <a:ea typeface="Tahoma" panose="020B0604030504040204" pitchFamily="34" charset="0"/>
                <a:cs typeface="Tahoma" panose="020B0604030504040204" pitchFamily="34" charset="0"/>
              </a:rPr>
              <a:t>.   </a:t>
            </a:r>
            <a:endParaRPr lang="bg-BG" sz="2000" dirty="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r>
              <a:rPr lang="x-none" sz="2000" smtClean="0">
                <a:latin typeface="Tahoma" panose="020B0604030504040204" pitchFamily="34" charset="0"/>
                <a:ea typeface="Tahoma" panose="020B0604030504040204" pitchFamily="34" charset="0"/>
                <a:cs typeface="Tahoma" panose="020B0604030504040204" pitchFamily="34" charset="0"/>
              </a:rPr>
              <a:t>Внесените </a:t>
            </a:r>
            <a:r>
              <a:rPr lang="x-none" sz="2000">
                <a:latin typeface="Tahoma" panose="020B0604030504040204" pitchFamily="34" charset="0"/>
                <a:ea typeface="Tahoma" panose="020B0604030504040204" pitchFamily="34" charset="0"/>
                <a:cs typeface="Tahoma" panose="020B0604030504040204" pitchFamily="34" charset="0"/>
              </a:rPr>
              <a:t>прокурорски актове въз основа, на който са образувани производства по чл.78а от НК за 202</a:t>
            </a:r>
            <a:r>
              <a:rPr lang="bg-BG" sz="2000" dirty="0">
                <a:latin typeface="Tahoma" panose="020B0604030504040204" pitchFamily="34" charset="0"/>
                <a:ea typeface="Tahoma" panose="020B0604030504040204" pitchFamily="34" charset="0"/>
                <a:cs typeface="Tahoma" panose="020B0604030504040204" pitchFamily="34" charset="0"/>
              </a:rPr>
              <a:t>4</a:t>
            </a:r>
            <a:r>
              <a:rPr lang="x-none" sz="2000">
                <a:latin typeface="Tahoma" panose="020B0604030504040204" pitchFamily="34" charset="0"/>
                <a:ea typeface="Tahoma" panose="020B0604030504040204" pitchFamily="34" charset="0"/>
                <a:cs typeface="Tahoma" panose="020B0604030504040204" pitchFamily="34" charset="0"/>
              </a:rPr>
              <a:t> г. са </a:t>
            </a:r>
            <a:r>
              <a:rPr lang="bg-BG" sz="2000" b="1" dirty="0">
                <a:latin typeface="Tahoma" panose="020B0604030504040204" pitchFamily="34" charset="0"/>
                <a:ea typeface="Tahoma" panose="020B0604030504040204" pitchFamily="34" charset="0"/>
                <a:cs typeface="Tahoma" panose="020B0604030504040204" pitchFamily="34" charset="0"/>
              </a:rPr>
              <a:t>69</a:t>
            </a:r>
            <a:r>
              <a:rPr lang="x-none" sz="2000">
                <a:latin typeface="Tahoma" panose="020B0604030504040204" pitchFamily="34" charset="0"/>
                <a:ea typeface="Tahoma" panose="020B0604030504040204" pitchFamily="34" charset="0"/>
                <a:cs typeface="Tahoma" panose="020B0604030504040204" pitchFamily="34" charset="0"/>
              </a:rPr>
              <a:t> бр., </a:t>
            </a:r>
            <a:r>
              <a:rPr lang="bg-BG" sz="2000" dirty="0">
                <a:latin typeface="Tahoma" panose="020B0604030504040204" pitchFamily="34" charset="0"/>
                <a:ea typeface="Tahoma" panose="020B0604030504040204" pitchFamily="34" charset="0"/>
                <a:cs typeface="Tahoma" panose="020B0604030504040204" pitchFamily="34" charset="0"/>
              </a:rPr>
              <a:t>като 61 от тях са споразумения по чл.375а от НПК. Няма постановени</a:t>
            </a:r>
            <a:r>
              <a:rPr lang="x-none" sz="2000">
                <a:latin typeface="Tahoma" panose="020B0604030504040204" pitchFamily="34" charset="0"/>
                <a:ea typeface="Tahoma" panose="020B0604030504040204" pitchFamily="34" charset="0"/>
                <a:cs typeface="Tahoma" panose="020B0604030504040204" pitchFamily="34" charset="0"/>
              </a:rPr>
              <a:t> оправдателн</a:t>
            </a:r>
            <a:r>
              <a:rPr lang="bg-BG" sz="2000" dirty="0">
                <a:latin typeface="Tahoma" panose="020B0604030504040204" pitchFamily="34" charset="0"/>
                <a:ea typeface="Tahoma" panose="020B0604030504040204" pitchFamily="34" charset="0"/>
                <a:cs typeface="Tahoma" panose="020B0604030504040204" pitchFamily="34" charset="0"/>
              </a:rPr>
              <a:t>и</a:t>
            </a:r>
            <a:r>
              <a:rPr lang="x-none" sz="2000">
                <a:latin typeface="Tahoma" panose="020B0604030504040204" pitchFamily="34" charset="0"/>
                <a:ea typeface="Tahoma" panose="020B0604030504040204" pitchFamily="34" charset="0"/>
                <a:cs typeface="Tahoma" panose="020B0604030504040204" pitchFamily="34" charset="0"/>
              </a:rPr>
              <a:t> решени</a:t>
            </a:r>
            <a:r>
              <a:rPr lang="bg-BG" sz="2000" dirty="0">
                <a:latin typeface="Tahoma" panose="020B0604030504040204" pitchFamily="34" charset="0"/>
                <a:ea typeface="Tahoma" panose="020B0604030504040204" pitchFamily="34" charset="0"/>
                <a:cs typeface="Tahoma" panose="020B0604030504040204" pitchFamily="34" charset="0"/>
              </a:rPr>
              <a:t>я</a:t>
            </a:r>
            <a:r>
              <a:rPr lang="x-none" sz="2000">
                <a:latin typeface="Tahoma" panose="020B0604030504040204" pitchFamily="34" charset="0"/>
                <a:ea typeface="Tahoma" panose="020B0604030504040204" pitchFamily="34" charset="0"/>
                <a:cs typeface="Tahoma" panose="020B0604030504040204" pitchFamily="34" charset="0"/>
              </a:rPr>
              <a:t>  по дела по чл.78а от НК, а осъдителните за същия период  са </a:t>
            </a:r>
            <a:r>
              <a:rPr lang="bg-BG" sz="2000" dirty="0">
                <a:latin typeface="Tahoma" panose="020B0604030504040204" pitchFamily="34" charset="0"/>
                <a:ea typeface="Tahoma" panose="020B0604030504040204" pitchFamily="34" charset="0"/>
                <a:cs typeface="Tahoma" panose="020B0604030504040204" pitchFamily="34" charset="0"/>
              </a:rPr>
              <a:t>66 бр.</a:t>
            </a:r>
            <a:r>
              <a:rPr lang="x-none" sz="200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които</a:t>
            </a:r>
            <a:r>
              <a:rPr lang="x-none" sz="2000">
                <a:latin typeface="Tahoma" panose="020B0604030504040204" pitchFamily="34" charset="0"/>
                <a:ea typeface="Tahoma" panose="020B0604030504040204" pitchFamily="34" charset="0"/>
                <a:cs typeface="Tahoma" panose="020B0604030504040204" pitchFamily="34" charset="0"/>
              </a:rPr>
              <a:t> са влезли в сила. </a:t>
            </a:r>
            <a:endParaRPr lang="bg-BG" sz="2000" dirty="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r>
              <a:rPr lang="x-none" sz="2000" smtClean="0">
                <a:latin typeface="Tahoma" panose="020B0604030504040204" pitchFamily="34" charset="0"/>
                <a:ea typeface="Tahoma" panose="020B0604030504040204" pitchFamily="34" charset="0"/>
                <a:cs typeface="Tahoma" panose="020B0604030504040204" pitchFamily="34" charset="0"/>
              </a:rPr>
              <a:t>Общият </a:t>
            </a:r>
            <a:r>
              <a:rPr lang="x-none" sz="2000">
                <a:latin typeface="Tahoma" panose="020B0604030504040204" pitchFamily="34" charset="0"/>
                <a:ea typeface="Tahoma" panose="020B0604030504040204" pitchFamily="34" charset="0"/>
                <a:cs typeface="Tahoma" panose="020B0604030504040204" pitchFamily="34" charset="0"/>
              </a:rPr>
              <a:t>брой на осъдените лица за отчетния период е </a:t>
            </a:r>
            <a:r>
              <a:rPr lang="bg-BG" sz="2000" dirty="0">
                <a:latin typeface="Tahoma" panose="020B0604030504040204" pitchFamily="34" charset="0"/>
                <a:ea typeface="Tahoma" panose="020B0604030504040204" pitchFamily="34" charset="0"/>
                <a:cs typeface="Tahoma" panose="020B0604030504040204" pitchFamily="34" charset="0"/>
              </a:rPr>
              <a:t>267</a:t>
            </a:r>
            <a:r>
              <a:rPr lang="x-none" sz="2000">
                <a:latin typeface="Tahoma" panose="020B0604030504040204" pitchFamily="34" charset="0"/>
                <a:ea typeface="Tahoma" panose="020B0604030504040204" pitchFamily="34" charset="0"/>
                <a:cs typeface="Tahoma" panose="020B0604030504040204" pitchFamily="34" charset="0"/>
              </a:rPr>
              <a:t> бр.</a:t>
            </a:r>
            <a:r>
              <a:rPr lang="bg-BG" sz="2000" dirty="0">
                <a:latin typeface="Tahoma" panose="020B0604030504040204" pitchFamily="34" charset="0"/>
                <a:ea typeface="Tahoma" panose="020B0604030504040204" pitchFamily="34" charset="0"/>
                <a:cs typeface="Tahoma" panose="020B0604030504040204" pitchFamily="34" charset="0"/>
              </a:rPr>
              <a:t>,</a:t>
            </a:r>
            <a:r>
              <a:rPr lang="x-none" sz="2000">
                <a:latin typeface="Tahoma" panose="020B0604030504040204" pitchFamily="34" charset="0"/>
                <a:ea typeface="Tahoma" panose="020B0604030504040204" pitchFamily="34" charset="0"/>
                <a:cs typeface="Tahoma" panose="020B0604030504040204" pitchFamily="34" charset="0"/>
              </a:rPr>
              <a:t> по наказателни дела от общ характер </a:t>
            </a:r>
            <a:r>
              <a:rPr lang="bg-BG" sz="2000" dirty="0">
                <a:latin typeface="Tahoma" panose="020B0604030504040204" pitchFamily="34" charset="0"/>
                <a:ea typeface="Tahoma" panose="020B0604030504040204" pitchFamily="34" charset="0"/>
                <a:cs typeface="Tahoma" panose="020B0604030504040204" pitchFamily="34" charset="0"/>
              </a:rPr>
              <a:t>256 </a:t>
            </a:r>
            <a:r>
              <a:rPr lang="x-none" sz="2000">
                <a:latin typeface="Tahoma" panose="020B0604030504040204" pitchFamily="34" charset="0"/>
                <a:ea typeface="Tahoma" panose="020B0604030504040204" pitchFamily="34" charset="0"/>
                <a:cs typeface="Tahoma" panose="020B0604030504040204" pitchFamily="34" charset="0"/>
              </a:rPr>
              <a:t>броя</a:t>
            </a:r>
            <a:r>
              <a:rPr lang="bg-BG" sz="2000" dirty="0">
                <a:latin typeface="Tahoma" panose="020B0604030504040204" pitchFamily="34" charset="0"/>
                <a:ea typeface="Tahoma" panose="020B0604030504040204" pitchFamily="34" charset="0"/>
                <a:cs typeface="Tahoma" panose="020B0604030504040204" pitchFamily="34" charset="0"/>
              </a:rPr>
              <a:t>, 66 броя по АНД-78а, 11 бр. по дела от частен характер</a:t>
            </a:r>
            <a:r>
              <a:rPr lang="x-none" sz="2000">
                <a:latin typeface="Tahoma" panose="020B0604030504040204" pitchFamily="34" charset="0"/>
                <a:ea typeface="Tahoma" panose="020B0604030504040204" pitchFamily="34" charset="0"/>
                <a:cs typeface="Tahoma" panose="020B0604030504040204" pitchFamily="34" charset="0"/>
              </a:rPr>
              <a:t>.</a:t>
            </a:r>
            <a:endParaRPr lang="bg-BG" sz="2000" dirty="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Arial" panose="020B0604020202020204" pitchFamily="34" charset="0"/>
                <a:cs typeface="Arial" panose="020B0604020202020204" pitchFamily="34" charset="0"/>
              </a:rPr>
              <a:t>	</a:t>
            </a:r>
            <a:endParaRPr lang="bg-BG"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5085400"/>
      </p:ext>
    </p:extLst>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4490" y="1052736"/>
            <a:ext cx="7992888" cy="5324535"/>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x-none" sz="2000" smtClean="0">
                <a:latin typeface="Tahoma" panose="020B0604030504040204" pitchFamily="34" charset="0"/>
                <a:ea typeface="Tahoma" panose="020B0604030504040204" pitchFamily="34" charset="0"/>
                <a:cs typeface="Tahoma" panose="020B0604030504040204" pitchFamily="34" charset="0"/>
              </a:rPr>
              <a:t>Наказателните </a:t>
            </a:r>
            <a:r>
              <a:rPr lang="x-none" sz="2000">
                <a:latin typeface="Tahoma" panose="020B0604030504040204" pitchFamily="34" charset="0"/>
                <a:ea typeface="Tahoma" panose="020B0604030504040204" pitchFamily="34" charset="0"/>
                <a:cs typeface="Tahoma" panose="020B0604030504040204" pitchFamily="34" charset="0"/>
              </a:rPr>
              <a:t>дела, решени по същество с присъда </a:t>
            </a:r>
            <a:r>
              <a:rPr lang="bg-BG" sz="2000" dirty="0" smtClean="0">
                <a:latin typeface="Tahoma" panose="020B0604030504040204" pitchFamily="34" charset="0"/>
                <a:ea typeface="Tahoma" panose="020B0604030504040204" pitchFamily="34" charset="0"/>
                <a:cs typeface="Tahoma" panose="020B0604030504040204" pitchFamily="34" charset="0"/>
              </a:rPr>
              <a:t>са </a:t>
            </a:r>
            <a:r>
              <a:rPr lang="bg-BG" sz="2000" b="1" dirty="0" smtClean="0">
                <a:latin typeface="Tahoma" panose="020B0604030504040204" pitchFamily="34" charset="0"/>
                <a:ea typeface="Tahoma" panose="020B0604030504040204" pitchFamily="34" charset="0"/>
                <a:cs typeface="Tahoma" panose="020B0604030504040204" pitchFamily="34" charset="0"/>
              </a:rPr>
              <a:t>55</a:t>
            </a:r>
            <a:r>
              <a:rPr lang="bg-BG" sz="2000" dirty="0" smtClean="0">
                <a:latin typeface="Tahoma" panose="020B0604030504040204" pitchFamily="34" charset="0"/>
                <a:ea typeface="Tahoma" panose="020B0604030504040204" pitchFamily="34" charset="0"/>
                <a:cs typeface="Tahoma" panose="020B0604030504040204" pitchFamily="34" charset="0"/>
              </a:rPr>
              <a:t> бр., като 43 бр. са НОХД и 12 бр. са НЧХД.</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Постановени </a:t>
            </a:r>
            <a:r>
              <a:rPr lang="bg-BG" sz="2000" dirty="0">
                <a:latin typeface="Tahoma" panose="020B0604030504040204" pitchFamily="34" charset="0"/>
                <a:ea typeface="Tahoma" panose="020B0604030504040204" pitchFamily="34" charset="0"/>
                <a:cs typeface="Tahoma" panose="020B0604030504040204" pitchFamily="34" charset="0"/>
              </a:rPr>
              <a:t>са 2 оправдателни присъди по НОХД, които са </a:t>
            </a:r>
            <a:r>
              <a:rPr lang="bg-BG" sz="2000" dirty="0" err="1">
                <a:latin typeface="Tahoma" panose="020B0604030504040204" pitchFamily="34" charset="0"/>
                <a:ea typeface="Tahoma" panose="020B0604030504040204" pitchFamily="34" charset="0"/>
                <a:cs typeface="Tahoma" panose="020B0604030504040204" pitchFamily="34" charset="0"/>
              </a:rPr>
              <a:t>протестирани</a:t>
            </a:r>
            <a:r>
              <a:rPr lang="bg-BG" sz="2000" dirty="0">
                <a:latin typeface="Tahoma" panose="020B0604030504040204" pitchFamily="34" charset="0"/>
                <a:ea typeface="Tahoma" panose="020B0604030504040204" pitchFamily="34" charset="0"/>
                <a:cs typeface="Tahoma" panose="020B0604030504040204" pitchFamily="34" charset="0"/>
              </a:rPr>
              <a:t> пред </a:t>
            </a:r>
            <a:r>
              <a:rPr lang="bg-BG" sz="2000" dirty="0" err="1">
                <a:latin typeface="Tahoma" panose="020B0604030504040204" pitchFamily="34" charset="0"/>
                <a:ea typeface="Tahoma" panose="020B0604030504040204" pitchFamily="34" charset="0"/>
                <a:cs typeface="Tahoma" panose="020B0604030504040204" pitchFamily="34" charset="0"/>
              </a:rPr>
              <a:t>въззивната</a:t>
            </a:r>
            <a:r>
              <a:rPr lang="bg-BG" sz="2000" dirty="0">
                <a:latin typeface="Tahoma" panose="020B0604030504040204" pitchFamily="34" charset="0"/>
                <a:ea typeface="Tahoma" panose="020B0604030504040204" pitchFamily="34" charset="0"/>
                <a:cs typeface="Tahoma" panose="020B0604030504040204" pitchFamily="34" charset="0"/>
              </a:rPr>
              <a:t> инстанция, към момента едната е отменена.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x-none" sz="2000" smtClean="0">
                <a:latin typeface="Tahoma" panose="020B0604030504040204" pitchFamily="34" charset="0"/>
                <a:ea typeface="Tahoma" panose="020B0604030504040204" pitchFamily="34" charset="0"/>
                <a:cs typeface="Tahoma" panose="020B0604030504040204" pitchFamily="34" charset="0"/>
              </a:rPr>
              <a:t>В </a:t>
            </a:r>
            <a:r>
              <a:rPr lang="bg-BG" sz="2000" dirty="0">
                <a:latin typeface="Tahoma" panose="020B0604030504040204" pitchFamily="34" charset="0"/>
                <a:ea typeface="Tahoma" panose="020B0604030504040204" pitchFamily="34" charset="0"/>
                <a:cs typeface="Tahoma" panose="020B0604030504040204" pitchFamily="34" charset="0"/>
              </a:rPr>
              <a:t>Р</a:t>
            </a:r>
            <a:r>
              <a:rPr lang="x-none" sz="2000">
                <a:latin typeface="Tahoma" panose="020B0604030504040204" pitchFamily="34" charset="0"/>
                <a:ea typeface="Tahoma" panose="020B0604030504040204" pitchFamily="34" charset="0"/>
                <a:cs typeface="Tahoma" panose="020B0604030504040204" pitchFamily="34" charset="0"/>
              </a:rPr>
              <a:t>айонен съд</a:t>
            </a:r>
            <a:r>
              <a:rPr lang="bg-BG" sz="2000" dirty="0">
                <a:latin typeface="Tahoma" panose="020B0604030504040204" pitchFamily="34" charset="0"/>
                <a:ea typeface="Tahoma" panose="020B0604030504040204" pitchFamily="34" charset="0"/>
                <a:cs typeface="Tahoma" panose="020B0604030504040204" pitchFamily="34" charset="0"/>
              </a:rPr>
              <a:t> –гр.</a:t>
            </a:r>
            <a:r>
              <a:rPr lang="x-none" sz="2000">
                <a:latin typeface="Tahoma" panose="020B0604030504040204" pitchFamily="34" charset="0"/>
                <a:ea typeface="Tahoma" panose="020B0604030504040204" pitchFamily="34" charset="0"/>
                <a:cs typeface="Tahoma" panose="020B0604030504040204" pitchFamily="34" charset="0"/>
              </a:rPr>
              <a:t>Шумен през 202</a:t>
            </a:r>
            <a:r>
              <a:rPr lang="bg-BG" sz="2000" dirty="0">
                <a:latin typeface="Tahoma" panose="020B0604030504040204" pitchFamily="34" charset="0"/>
                <a:ea typeface="Tahoma" panose="020B0604030504040204" pitchFamily="34" charset="0"/>
                <a:cs typeface="Tahoma" panose="020B0604030504040204" pitchFamily="34" charset="0"/>
              </a:rPr>
              <a:t>4</a:t>
            </a:r>
            <a:r>
              <a:rPr lang="x-none" sz="2000">
                <a:latin typeface="Tahoma" panose="020B0604030504040204" pitchFamily="34" charset="0"/>
                <a:ea typeface="Tahoma" panose="020B0604030504040204" pitchFamily="34" charset="0"/>
                <a:cs typeface="Tahoma" panose="020B0604030504040204" pitchFamily="34" charset="0"/>
              </a:rPr>
              <a:t> г. не са внесени и не са били образувани дела със значим обществен интерес, касаещи организирана престъпност, корупционни престъпления, изпиране на пари, престъпления свързани с фондове на Европейския съюз и т.н</a:t>
            </a:r>
            <a:r>
              <a:rPr lang="x-none" sz="2000" smtClean="0">
                <a:latin typeface="Tahoma" panose="020B0604030504040204" pitchFamily="34" charset="0"/>
                <a:ea typeface="Tahoma" panose="020B0604030504040204" pitchFamily="34" charset="0"/>
                <a:cs typeface="Tahoma" panose="020B0604030504040204" pitchFamily="34" charset="0"/>
              </a:rPr>
              <a:t>.</a:t>
            </a:r>
            <a:endParaRPr lang="bg-BG" sz="2000" dirty="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r>
              <a:rPr lang="x-none" sz="2000" smtClean="0">
                <a:latin typeface="Tahoma" panose="020B0604030504040204" pitchFamily="34" charset="0"/>
                <a:ea typeface="Tahoma" panose="020B0604030504040204" pitchFamily="34" charset="0"/>
                <a:cs typeface="Tahoma" panose="020B0604030504040204" pitchFamily="34" charset="0"/>
              </a:rPr>
              <a:t>Наказателни </a:t>
            </a:r>
            <a:r>
              <a:rPr lang="x-none" sz="2000">
                <a:latin typeface="Tahoma" panose="020B0604030504040204" pitchFamily="34" charset="0"/>
                <a:ea typeface="Tahoma" panose="020B0604030504040204" pitchFamily="34" charset="0"/>
                <a:cs typeface="Tahoma" panose="020B0604030504040204" pitchFamily="34" charset="0"/>
              </a:rPr>
              <a:t>дела с предмет искане за разрешение по  Закона за електронните съобщения – </a:t>
            </a:r>
            <a:r>
              <a:rPr lang="bg-BG" sz="2000" b="1" dirty="0">
                <a:latin typeface="Tahoma" panose="020B0604030504040204" pitchFamily="34" charset="0"/>
                <a:ea typeface="Tahoma" panose="020B0604030504040204" pitchFamily="34" charset="0"/>
                <a:cs typeface="Tahoma" panose="020B0604030504040204" pitchFamily="34" charset="0"/>
              </a:rPr>
              <a:t>954</a:t>
            </a:r>
            <a:r>
              <a:rPr lang="x-none" sz="2000">
                <a:latin typeface="Tahoma" panose="020B0604030504040204" pitchFamily="34" charset="0"/>
                <a:ea typeface="Tahoma" panose="020B0604030504040204" pitchFamily="34" charset="0"/>
                <a:cs typeface="Tahoma" panose="020B0604030504040204" pitchFamily="34" charset="0"/>
              </a:rPr>
              <a:t> бр., от тях </a:t>
            </a:r>
            <a:r>
              <a:rPr lang="bg-BG" sz="2000" dirty="0">
                <a:latin typeface="Tahoma" panose="020B0604030504040204" pitchFamily="34" charset="0"/>
                <a:ea typeface="Tahoma" panose="020B0604030504040204" pitchFamily="34" charset="0"/>
                <a:cs typeface="Tahoma" panose="020B0604030504040204" pitchFamily="34" charset="0"/>
              </a:rPr>
              <a:t>326</a:t>
            </a:r>
            <a:r>
              <a:rPr lang="x-none" sz="2000">
                <a:latin typeface="Tahoma" panose="020B0604030504040204" pitchFamily="34" charset="0"/>
                <a:ea typeface="Tahoma" panose="020B0604030504040204" pitchFamily="34" charset="0"/>
                <a:cs typeface="Tahoma" panose="020B0604030504040204" pitchFamily="34" charset="0"/>
              </a:rPr>
              <a:t> броя с предмет 159а от НПК и </a:t>
            </a:r>
            <a:r>
              <a:rPr lang="bg-BG" sz="2000" dirty="0">
                <a:latin typeface="Tahoma" panose="020B0604030504040204" pitchFamily="34" charset="0"/>
                <a:ea typeface="Tahoma" panose="020B0604030504040204" pitchFamily="34" charset="0"/>
                <a:cs typeface="Tahoma" panose="020B0604030504040204" pitchFamily="34" charset="0"/>
              </a:rPr>
              <a:t>630</a:t>
            </a:r>
            <a:r>
              <a:rPr lang="x-none" sz="2000">
                <a:latin typeface="Tahoma" panose="020B0604030504040204" pitchFamily="34" charset="0"/>
                <a:ea typeface="Tahoma" panose="020B0604030504040204" pitchFamily="34" charset="0"/>
                <a:cs typeface="Tahoma" panose="020B0604030504040204" pitchFamily="34" charset="0"/>
              </a:rPr>
              <a:t> бр. с предмет чл.251г от ЗЕС.</a:t>
            </a:r>
            <a:endParaRPr lang="bg-BG" sz="2000" dirty="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r>
              <a:rPr lang="x-none" sz="2000" smtClean="0">
                <a:latin typeface="Tahoma" panose="020B0604030504040204" pitchFamily="34" charset="0"/>
                <a:ea typeface="Tahoma" panose="020B0604030504040204" pitchFamily="34" charset="0"/>
                <a:cs typeface="Tahoma" panose="020B0604030504040204" pitchFamily="34" charset="0"/>
              </a:rPr>
              <a:t>Наказателни </a:t>
            </a:r>
            <a:r>
              <a:rPr lang="x-none" sz="2000">
                <a:latin typeface="Tahoma" panose="020B0604030504040204" pitchFamily="34" charset="0"/>
                <a:ea typeface="Tahoma" panose="020B0604030504040204" pitchFamily="34" charset="0"/>
                <a:cs typeface="Tahoma" panose="020B0604030504040204" pitchFamily="34" charset="0"/>
              </a:rPr>
              <a:t>дела – разкриване на банков</a:t>
            </a:r>
            <a:r>
              <a:rPr lang="bg-BG" sz="2000" dirty="0">
                <a:latin typeface="Tahoma" panose="020B0604030504040204" pitchFamily="34" charset="0"/>
                <a:ea typeface="Tahoma" panose="020B0604030504040204" pitchFamily="34" charset="0"/>
                <a:cs typeface="Tahoma" panose="020B0604030504040204" pitchFamily="34" charset="0"/>
              </a:rPr>
              <a:t>а</a:t>
            </a:r>
            <a:r>
              <a:rPr lang="x-none" sz="2000">
                <a:latin typeface="Tahoma" panose="020B0604030504040204" pitchFamily="34" charset="0"/>
                <a:ea typeface="Tahoma" panose="020B0604030504040204" pitchFamily="34" charset="0"/>
                <a:cs typeface="Tahoma" panose="020B0604030504040204" pitchFamily="34" charset="0"/>
              </a:rPr>
              <a:t> тайн</a:t>
            </a:r>
            <a:r>
              <a:rPr lang="bg-BG" sz="2000" dirty="0">
                <a:latin typeface="Tahoma" panose="020B0604030504040204" pitchFamily="34" charset="0"/>
                <a:ea typeface="Tahoma" panose="020B0604030504040204" pitchFamily="34" charset="0"/>
                <a:cs typeface="Tahoma" panose="020B0604030504040204" pitchFamily="34" charset="0"/>
              </a:rPr>
              <a:t>а</a:t>
            </a:r>
            <a:r>
              <a:rPr lang="x-none" sz="2000">
                <a:latin typeface="Tahoma" panose="020B0604030504040204" pitchFamily="34" charset="0"/>
                <a:ea typeface="Tahoma" panose="020B0604030504040204" pitchFamily="34" charset="0"/>
                <a:cs typeface="Tahoma" panose="020B0604030504040204" pitchFamily="34" charset="0"/>
              </a:rPr>
              <a:t> – </a:t>
            </a:r>
            <a:r>
              <a:rPr lang="bg-BG" sz="2000" b="1" dirty="0">
                <a:latin typeface="Tahoma" panose="020B0604030504040204" pitchFamily="34" charset="0"/>
                <a:ea typeface="Tahoma" panose="020B0604030504040204" pitchFamily="34" charset="0"/>
                <a:cs typeface="Tahoma" panose="020B0604030504040204" pitchFamily="34" charset="0"/>
              </a:rPr>
              <a:t>109</a:t>
            </a:r>
            <a:r>
              <a:rPr lang="x-none" sz="2000">
                <a:latin typeface="Tahoma" panose="020B0604030504040204" pitchFamily="34" charset="0"/>
                <a:ea typeface="Tahoma" panose="020B0604030504040204" pitchFamily="34" charset="0"/>
                <a:cs typeface="Tahoma" panose="020B0604030504040204" pitchFamily="34" charset="0"/>
              </a:rPr>
              <a:t> бр</a:t>
            </a:r>
            <a:r>
              <a:rPr lang="x-none" sz="2000" smtClean="0">
                <a:latin typeface="Tahoma" panose="020B0604030504040204" pitchFamily="34" charset="0"/>
                <a:ea typeface="Tahoma" panose="020B0604030504040204" pitchFamily="34" charset="0"/>
                <a:cs typeface="Tahoma" panose="020B0604030504040204" pitchFamily="34" charset="0"/>
              </a:rPr>
              <a:t>.</a:t>
            </a:r>
            <a:r>
              <a:rPr lang="x-none" sz="2000">
                <a:latin typeface="Tahoma" panose="020B0604030504040204" pitchFamily="34" charset="0"/>
                <a:ea typeface="Tahoma" panose="020B0604030504040204" pitchFamily="34" charset="0"/>
                <a:cs typeface="Tahoma" panose="020B0604030504040204" pitchFamily="34" charset="0"/>
              </a:rPr>
              <a:t>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endParaRPr lang="bg-BG" sz="2000" dirty="0">
              <a:latin typeface="Tahoma" panose="020B0604030504040204" pitchFamily="34" charset="0"/>
              <a:ea typeface="Tahoma" panose="020B0604030504040204" pitchFamily="34" charset="0"/>
              <a:cs typeface="Tahoma" panose="020B0604030504040204" pitchFamily="34" charset="0"/>
            </a:endParaRPr>
          </a:p>
          <a:p>
            <a:endParaRPr lang="bg-BG"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995510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bg-BG" sz="2800" b="0" dirty="0" smtClean="0">
                <a:effectLst/>
                <a:latin typeface="Tahoma" panose="020B0604030504040204" pitchFamily="34" charset="0"/>
                <a:ea typeface="Tahoma" panose="020B0604030504040204" pitchFamily="34" charset="0"/>
                <a:cs typeface="Tahoma" panose="020B0604030504040204" pitchFamily="34" charset="0"/>
              </a:rPr>
              <a:t>ВНЕСЕНИ ПРОКУРОРСКИ АКТОВЕ ПО КОИТО СА ОБРАЗУВАНИ НАКАЗАТЕЛНИ ДЕЛА</a:t>
            </a:r>
            <a:endParaRPr lang="bg-BG" sz="2800" b="0" dirty="0">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507506447"/>
              </p:ext>
            </p:extLst>
          </p:nvPr>
        </p:nvGraphicFramePr>
        <p:xfrm>
          <a:off x="539552" y="1628800"/>
          <a:ext cx="8136904" cy="4844034"/>
        </p:xfrm>
        <a:graphic>
          <a:graphicData uri="http://schemas.openxmlformats.org/drawingml/2006/table">
            <a:tbl>
              <a:tblPr firstRow="1" firstCol="1" bandRow="1">
                <a:tableStyleId>{5C22544A-7EE6-4342-B048-85BDC9FD1C3A}</a:tableStyleId>
              </a:tblPr>
              <a:tblGrid>
                <a:gridCol w="1194409"/>
                <a:gridCol w="1545401"/>
                <a:gridCol w="845875"/>
                <a:gridCol w="995244"/>
                <a:gridCol w="813690"/>
                <a:gridCol w="1027429"/>
                <a:gridCol w="727865"/>
                <a:gridCol w="986991"/>
              </a:tblGrid>
              <a:tr h="988314">
                <a:tc gridSpan="2">
                  <a:txBody>
                    <a:bodyPr/>
                    <a:lstStyle/>
                    <a:p>
                      <a:pPr algn="ctr">
                        <a:lnSpc>
                          <a:spcPct val="115000"/>
                        </a:lnSpc>
                        <a:spcAft>
                          <a:spcPts val="0"/>
                        </a:spcAft>
                      </a:pPr>
                      <a:r>
                        <a:rPr lang="bg-BG" sz="2000" dirty="0">
                          <a:effectLst/>
                        </a:rPr>
                        <a:t>Внесени прокурорски актове</a:t>
                      </a:r>
                      <a:endParaRPr lang="bg-BG" sz="2000" dirty="0">
                        <a:effectLst/>
                        <a:latin typeface="Calibri"/>
                        <a:ea typeface="Calibri"/>
                        <a:cs typeface="Times New Roman"/>
                      </a:endParaRPr>
                    </a:p>
                  </a:txBody>
                  <a:tcPr marL="68580" marR="68580" marT="0" marB="0"/>
                </a:tc>
                <a:tc hMerge="1">
                  <a:txBody>
                    <a:bodyPr/>
                    <a:lstStyle/>
                    <a:p>
                      <a:endParaRPr lang="bg-BG"/>
                    </a:p>
                  </a:txBody>
                  <a:tcPr/>
                </a:tc>
                <a:tc gridSpan="2">
                  <a:txBody>
                    <a:bodyPr/>
                    <a:lstStyle/>
                    <a:p>
                      <a:pPr algn="ctr">
                        <a:lnSpc>
                          <a:spcPct val="115000"/>
                        </a:lnSpc>
                        <a:spcAft>
                          <a:spcPts val="0"/>
                        </a:spcAft>
                      </a:pPr>
                      <a:r>
                        <a:rPr lang="bg-BG" sz="2000">
                          <a:effectLst/>
                        </a:rPr>
                        <a:t> </a:t>
                      </a:r>
                    </a:p>
                    <a:p>
                      <a:pPr algn="ctr">
                        <a:lnSpc>
                          <a:spcPct val="115000"/>
                        </a:lnSpc>
                        <a:spcAft>
                          <a:spcPts val="0"/>
                        </a:spcAft>
                      </a:pPr>
                      <a:r>
                        <a:rPr lang="bg-BG" sz="2000">
                          <a:effectLst/>
                        </a:rPr>
                        <a:t>2022 г.</a:t>
                      </a:r>
                      <a:endParaRPr lang="bg-BG" sz="2000">
                        <a:effectLst/>
                        <a:latin typeface="Calibri"/>
                        <a:ea typeface="Calibri"/>
                        <a:cs typeface="Times New Roman"/>
                      </a:endParaRPr>
                    </a:p>
                  </a:txBody>
                  <a:tcPr marL="68580" marR="68580" marT="0" marB="0"/>
                </a:tc>
                <a:tc hMerge="1">
                  <a:txBody>
                    <a:bodyPr/>
                    <a:lstStyle/>
                    <a:p>
                      <a:endParaRPr lang="bg-BG"/>
                    </a:p>
                  </a:txBody>
                  <a:tcPr/>
                </a:tc>
                <a:tc gridSpan="2">
                  <a:txBody>
                    <a:bodyPr/>
                    <a:lstStyle/>
                    <a:p>
                      <a:pPr algn="ctr">
                        <a:lnSpc>
                          <a:spcPct val="115000"/>
                        </a:lnSpc>
                        <a:spcAft>
                          <a:spcPts val="0"/>
                        </a:spcAft>
                      </a:pPr>
                      <a:r>
                        <a:rPr lang="bg-BG" sz="2000">
                          <a:effectLst/>
                        </a:rPr>
                        <a:t> </a:t>
                      </a:r>
                    </a:p>
                    <a:p>
                      <a:pPr algn="ctr">
                        <a:lnSpc>
                          <a:spcPct val="115000"/>
                        </a:lnSpc>
                        <a:spcAft>
                          <a:spcPts val="0"/>
                        </a:spcAft>
                      </a:pPr>
                      <a:r>
                        <a:rPr lang="bg-BG" sz="2000">
                          <a:effectLst/>
                        </a:rPr>
                        <a:t>2023 г.</a:t>
                      </a:r>
                      <a:endParaRPr lang="bg-BG" sz="2000">
                        <a:effectLst/>
                        <a:latin typeface="Calibri"/>
                        <a:ea typeface="Calibri"/>
                        <a:cs typeface="Times New Roman"/>
                      </a:endParaRPr>
                    </a:p>
                  </a:txBody>
                  <a:tcPr marL="68580" marR="68580" marT="0" marB="0"/>
                </a:tc>
                <a:tc hMerge="1">
                  <a:txBody>
                    <a:bodyPr/>
                    <a:lstStyle/>
                    <a:p>
                      <a:endParaRPr lang="bg-BG"/>
                    </a:p>
                  </a:txBody>
                  <a:tcPr/>
                </a:tc>
                <a:tc gridSpan="2">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a:effectLst/>
                        </a:rPr>
                        <a:t>2024 г.</a:t>
                      </a:r>
                      <a:endParaRPr lang="bg-BG" sz="2000" dirty="0">
                        <a:effectLst/>
                        <a:latin typeface="Calibri"/>
                        <a:ea typeface="Calibri"/>
                        <a:cs typeface="Times New Roman"/>
                      </a:endParaRPr>
                    </a:p>
                  </a:txBody>
                  <a:tcPr marL="68580" marR="68580" marT="0" marB="0"/>
                </a:tc>
                <a:tc hMerge="1">
                  <a:txBody>
                    <a:bodyPr/>
                    <a:lstStyle/>
                    <a:p>
                      <a:endParaRPr lang="bg-BG"/>
                    </a:p>
                  </a:txBody>
                  <a:tcPr/>
                </a:tc>
              </a:tr>
              <a:tr h="655256">
                <a:tc rowSpan="2">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a:effectLst/>
                        </a:rPr>
                        <a:t>НОХД</a:t>
                      </a:r>
                      <a:endParaRPr lang="bg-BG" sz="20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a:effectLst/>
                        </a:rPr>
                        <a:t>ОА</a:t>
                      </a:r>
                      <a:endParaRPr lang="bg-BG" sz="20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bg-BG" sz="2000">
                          <a:effectLst/>
                        </a:rPr>
                        <a:t> </a:t>
                      </a:r>
                    </a:p>
                    <a:p>
                      <a:pPr algn="ctr">
                        <a:lnSpc>
                          <a:spcPct val="115000"/>
                        </a:lnSpc>
                        <a:spcAft>
                          <a:spcPts val="0"/>
                        </a:spcAft>
                      </a:pPr>
                      <a:r>
                        <a:rPr lang="bg-BG" sz="2000">
                          <a:effectLst/>
                        </a:rPr>
                        <a:t>88</a:t>
                      </a:r>
                      <a:endParaRPr lang="bg-BG" sz="2000">
                        <a:effectLst/>
                        <a:latin typeface="Calibri"/>
                        <a:ea typeface="Calibri"/>
                        <a:cs typeface="Times New Roman"/>
                      </a:endParaRPr>
                    </a:p>
                  </a:txBody>
                  <a:tcPr marL="68580" marR="68580" marT="0" marB="0"/>
                </a:tc>
                <a:tc rowSpan="2">
                  <a:txBody>
                    <a:bodyPr/>
                    <a:lstStyle/>
                    <a:p>
                      <a:pPr algn="ctr">
                        <a:lnSpc>
                          <a:spcPct val="115000"/>
                        </a:lnSpc>
                        <a:spcAft>
                          <a:spcPts val="0"/>
                        </a:spcAft>
                      </a:pPr>
                      <a:r>
                        <a:rPr lang="bg-BG" sz="2000" dirty="0">
                          <a:effectLst/>
                        </a:rPr>
                        <a:t> </a:t>
                      </a:r>
                    </a:p>
                    <a:p>
                      <a:pPr algn="ctr">
                        <a:lnSpc>
                          <a:spcPct val="115000"/>
                        </a:lnSpc>
                        <a:spcAft>
                          <a:spcPts val="0"/>
                        </a:spcAft>
                      </a:pPr>
                      <a:endParaRPr lang="bg-BG" sz="2000" dirty="0" smtClean="0">
                        <a:effectLst/>
                      </a:endParaRPr>
                    </a:p>
                    <a:p>
                      <a:pPr algn="ctr">
                        <a:lnSpc>
                          <a:spcPct val="115000"/>
                        </a:lnSpc>
                        <a:spcAft>
                          <a:spcPts val="0"/>
                        </a:spcAft>
                      </a:pPr>
                      <a:r>
                        <a:rPr lang="bg-BG" sz="2000" b="1" dirty="0" smtClean="0">
                          <a:effectLst/>
                        </a:rPr>
                        <a:t>398</a:t>
                      </a:r>
                      <a:endParaRPr lang="bg-BG" sz="2000" b="1" dirty="0">
                        <a:effectLst/>
                        <a:latin typeface="Calibri"/>
                        <a:ea typeface="Calibri"/>
                        <a:cs typeface="Times New Roman"/>
                      </a:endParaRPr>
                    </a:p>
                  </a:txBody>
                  <a:tcPr marL="68580" marR="68580" marT="0" marB="0"/>
                </a:tc>
                <a:tc>
                  <a:txBody>
                    <a:bodyPr/>
                    <a:lstStyle/>
                    <a:p>
                      <a:pPr algn="ctr">
                        <a:lnSpc>
                          <a:spcPct val="115000"/>
                        </a:lnSpc>
                        <a:spcAft>
                          <a:spcPts val="0"/>
                        </a:spcAft>
                      </a:pPr>
                      <a:r>
                        <a:rPr lang="bg-BG" sz="2000">
                          <a:effectLst/>
                        </a:rPr>
                        <a:t> </a:t>
                      </a:r>
                    </a:p>
                    <a:p>
                      <a:pPr algn="ctr">
                        <a:lnSpc>
                          <a:spcPct val="115000"/>
                        </a:lnSpc>
                        <a:spcAft>
                          <a:spcPts val="0"/>
                        </a:spcAft>
                      </a:pPr>
                      <a:r>
                        <a:rPr lang="bg-BG" sz="2000">
                          <a:effectLst/>
                        </a:rPr>
                        <a:t>81</a:t>
                      </a:r>
                      <a:endParaRPr lang="bg-BG" sz="2000">
                        <a:effectLst/>
                        <a:latin typeface="Calibri"/>
                        <a:ea typeface="Calibri"/>
                        <a:cs typeface="Times New Roman"/>
                      </a:endParaRPr>
                    </a:p>
                  </a:txBody>
                  <a:tcPr marL="68580" marR="68580" marT="0" marB="0"/>
                </a:tc>
                <a:tc rowSpan="2">
                  <a:txBody>
                    <a:bodyPr/>
                    <a:lstStyle/>
                    <a:p>
                      <a:pPr algn="ctr">
                        <a:lnSpc>
                          <a:spcPct val="115000"/>
                        </a:lnSpc>
                        <a:spcAft>
                          <a:spcPts val="0"/>
                        </a:spcAft>
                      </a:pPr>
                      <a:r>
                        <a:rPr lang="bg-BG" sz="2000" dirty="0">
                          <a:effectLst/>
                        </a:rPr>
                        <a:t> </a:t>
                      </a:r>
                    </a:p>
                    <a:p>
                      <a:pPr algn="ctr">
                        <a:lnSpc>
                          <a:spcPct val="115000"/>
                        </a:lnSpc>
                        <a:spcAft>
                          <a:spcPts val="0"/>
                        </a:spcAft>
                      </a:pPr>
                      <a:endParaRPr lang="bg-BG" sz="2000" dirty="0" smtClean="0">
                        <a:effectLst/>
                      </a:endParaRPr>
                    </a:p>
                    <a:p>
                      <a:pPr algn="ctr">
                        <a:lnSpc>
                          <a:spcPct val="115000"/>
                        </a:lnSpc>
                        <a:spcAft>
                          <a:spcPts val="0"/>
                        </a:spcAft>
                      </a:pPr>
                      <a:r>
                        <a:rPr lang="bg-BG" sz="2000" b="1" dirty="0" smtClean="0">
                          <a:effectLst/>
                        </a:rPr>
                        <a:t>312</a:t>
                      </a:r>
                      <a:endParaRPr lang="bg-BG" sz="2000" b="1" dirty="0">
                        <a:effectLst/>
                        <a:latin typeface="Calibri"/>
                        <a:ea typeface="Calibri"/>
                        <a:cs typeface="Times New Roman"/>
                      </a:endParaRPr>
                    </a:p>
                  </a:txBody>
                  <a:tcPr marL="68580" marR="68580" marT="0" marB="0"/>
                </a:tc>
                <a:tc>
                  <a:txBody>
                    <a:bodyPr/>
                    <a:lstStyle/>
                    <a:p>
                      <a:pPr algn="ctr">
                        <a:lnSpc>
                          <a:spcPct val="115000"/>
                        </a:lnSpc>
                        <a:spcAft>
                          <a:spcPts val="0"/>
                        </a:spcAft>
                      </a:pPr>
                      <a:r>
                        <a:rPr lang="bg-BG" sz="2000">
                          <a:effectLst/>
                        </a:rPr>
                        <a:t> </a:t>
                      </a:r>
                    </a:p>
                    <a:p>
                      <a:pPr algn="ctr">
                        <a:lnSpc>
                          <a:spcPct val="115000"/>
                        </a:lnSpc>
                        <a:spcAft>
                          <a:spcPts val="0"/>
                        </a:spcAft>
                      </a:pPr>
                      <a:r>
                        <a:rPr lang="bg-BG" sz="2000">
                          <a:effectLst/>
                        </a:rPr>
                        <a:t>84</a:t>
                      </a:r>
                      <a:endParaRPr lang="bg-BG" sz="2000">
                        <a:effectLst/>
                        <a:latin typeface="Calibri"/>
                        <a:ea typeface="Calibri"/>
                        <a:cs typeface="Times New Roman"/>
                      </a:endParaRPr>
                    </a:p>
                  </a:txBody>
                  <a:tcPr marL="68580" marR="68580" marT="0" marB="0"/>
                </a:tc>
                <a:tc rowSpan="2">
                  <a:txBody>
                    <a:bodyPr/>
                    <a:lstStyle/>
                    <a:p>
                      <a:pPr algn="ctr">
                        <a:lnSpc>
                          <a:spcPct val="115000"/>
                        </a:lnSpc>
                        <a:spcAft>
                          <a:spcPts val="0"/>
                        </a:spcAft>
                      </a:pPr>
                      <a:r>
                        <a:rPr lang="bg-BG" sz="2000" dirty="0">
                          <a:effectLst/>
                        </a:rPr>
                        <a:t> </a:t>
                      </a:r>
                    </a:p>
                    <a:p>
                      <a:pPr algn="ctr">
                        <a:lnSpc>
                          <a:spcPct val="115000"/>
                        </a:lnSpc>
                        <a:spcAft>
                          <a:spcPts val="0"/>
                        </a:spcAft>
                      </a:pPr>
                      <a:endParaRPr lang="bg-BG" sz="2000" dirty="0" smtClean="0">
                        <a:effectLst/>
                      </a:endParaRPr>
                    </a:p>
                    <a:p>
                      <a:pPr algn="ctr">
                        <a:lnSpc>
                          <a:spcPct val="115000"/>
                        </a:lnSpc>
                        <a:spcAft>
                          <a:spcPts val="0"/>
                        </a:spcAft>
                      </a:pPr>
                      <a:r>
                        <a:rPr lang="bg-BG" sz="2000" b="1" dirty="0" smtClean="0">
                          <a:effectLst/>
                        </a:rPr>
                        <a:t>269</a:t>
                      </a:r>
                      <a:endParaRPr lang="bg-BG" sz="2000" b="1" dirty="0">
                        <a:effectLst/>
                        <a:latin typeface="Calibri"/>
                        <a:ea typeface="Calibri"/>
                        <a:cs typeface="Times New Roman"/>
                      </a:endParaRPr>
                    </a:p>
                  </a:txBody>
                  <a:tcPr marL="68580" marR="68580" marT="0" marB="0"/>
                </a:tc>
              </a:tr>
              <a:tr h="988314">
                <a:tc vMerge="1">
                  <a:txBody>
                    <a:bodyPr/>
                    <a:lstStyle/>
                    <a:p>
                      <a:endParaRPr lang="bg-BG"/>
                    </a:p>
                  </a:txBody>
                  <a:tcPr/>
                </a:tc>
                <a:tc>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err="1" smtClean="0">
                          <a:effectLst/>
                        </a:rPr>
                        <a:t>Споразу-мение</a:t>
                      </a:r>
                      <a:endParaRPr lang="bg-BG" sz="20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a:effectLst/>
                        </a:rPr>
                        <a:t>310</a:t>
                      </a:r>
                      <a:endParaRPr lang="bg-BG" sz="2000" dirty="0">
                        <a:effectLst/>
                        <a:latin typeface="Calibri"/>
                        <a:ea typeface="Calibri"/>
                        <a:cs typeface="Times New Roman"/>
                      </a:endParaRPr>
                    </a:p>
                  </a:txBody>
                  <a:tcPr marL="68580" marR="68580" marT="0" marB="0"/>
                </a:tc>
                <a:tc vMerge="1">
                  <a:txBody>
                    <a:bodyPr/>
                    <a:lstStyle/>
                    <a:p>
                      <a:endParaRPr lang="bg-BG"/>
                    </a:p>
                  </a:txBody>
                  <a:tcPr/>
                </a:tc>
                <a:tc>
                  <a:txBody>
                    <a:bodyPr/>
                    <a:lstStyle/>
                    <a:p>
                      <a:pPr algn="ctr">
                        <a:lnSpc>
                          <a:spcPct val="115000"/>
                        </a:lnSpc>
                        <a:spcAft>
                          <a:spcPts val="0"/>
                        </a:spcAft>
                      </a:pPr>
                      <a:r>
                        <a:rPr lang="bg-BG" sz="2000">
                          <a:effectLst/>
                        </a:rPr>
                        <a:t> </a:t>
                      </a:r>
                    </a:p>
                    <a:p>
                      <a:pPr algn="ctr">
                        <a:lnSpc>
                          <a:spcPct val="115000"/>
                        </a:lnSpc>
                        <a:spcAft>
                          <a:spcPts val="0"/>
                        </a:spcAft>
                      </a:pPr>
                      <a:r>
                        <a:rPr lang="bg-BG" sz="2000">
                          <a:effectLst/>
                        </a:rPr>
                        <a:t>231</a:t>
                      </a:r>
                      <a:endParaRPr lang="bg-BG" sz="2000">
                        <a:effectLst/>
                        <a:latin typeface="Calibri"/>
                        <a:ea typeface="Calibri"/>
                        <a:cs typeface="Times New Roman"/>
                      </a:endParaRPr>
                    </a:p>
                  </a:txBody>
                  <a:tcPr marL="68580" marR="68580" marT="0" marB="0"/>
                </a:tc>
                <a:tc vMerge="1">
                  <a:txBody>
                    <a:bodyPr/>
                    <a:lstStyle/>
                    <a:p>
                      <a:endParaRPr lang="bg-BG"/>
                    </a:p>
                  </a:txBody>
                  <a:tcPr/>
                </a:tc>
                <a:tc>
                  <a:txBody>
                    <a:bodyPr/>
                    <a:lstStyle/>
                    <a:p>
                      <a:pPr algn="ctr">
                        <a:lnSpc>
                          <a:spcPct val="115000"/>
                        </a:lnSpc>
                        <a:spcAft>
                          <a:spcPts val="0"/>
                        </a:spcAft>
                      </a:pPr>
                      <a:r>
                        <a:rPr lang="bg-BG" sz="2000">
                          <a:effectLst/>
                        </a:rPr>
                        <a:t> </a:t>
                      </a:r>
                    </a:p>
                    <a:p>
                      <a:pPr algn="ctr">
                        <a:lnSpc>
                          <a:spcPct val="115000"/>
                        </a:lnSpc>
                        <a:spcAft>
                          <a:spcPts val="0"/>
                        </a:spcAft>
                      </a:pPr>
                      <a:r>
                        <a:rPr lang="bg-BG" sz="2000">
                          <a:effectLst/>
                        </a:rPr>
                        <a:t>185</a:t>
                      </a:r>
                      <a:endParaRPr lang="bg-BG" sz="2000">
                        <a:effectLst/>
                        <a:latin typeface="Calibri"/>
                        <a:ea typeface="Calibri"/>
                        <a:cs typeface="Times New Roman"/>
                      </a:endParaRPr>
                    </a:p>
                  </a:txBody>
                  <a:tcPr marL="68580" marR="68580" marT="0" marB="0"/>
                </a:tc>
                <a:tc vMerge="1">
                  <a:txBody>
                    <a:bodyPr/>
                    <a:lstStyle/>
                    <a:p>
                      <a:endParaRPr lang="bg-BG"/>
                    </a:p>
                  </a:txBody>
                  <a:tcPr/>
                </a:tc>
              </a:tr>
              <a:tr h="988314">
                <a:tc rowSpan="2">
                  <a:txBody>
                    <a:bodyPr/>
                    <a:lstStyle/>
                    <a:p>
                      <a:pPr algn="ctr">
                        <a:lnSpc>
                          <a:spcPct val="115000"/>
                        </a:lnSpc>
                        <a:spcAft>
                          <a:spcPts val="0"/>
                        </a:spcAft>
                      </a:pPr>
                      <a:r>
                        <a:rPr lang="bg-BG" sz="2000">
                          <a:effectLst/>
                        </a:rPr>
                        <a:t>АНД по чл. 78а НПК</a:t>
                      </a:r>
                      <a:endParaRPr lang="bg-BG" sz="2000">
                        <a:effectLst/>
                        <a:latin typeface="Calibri"/>
                        <a:ea typeface="Calibri"/>
                        <a:cs typeface="Times New Roman"/>
                      </a:endParaRPr>
                    </a:p>
                  </a:txBody>
                  <a:tcPr marL="68580" marR="68580" marT="0" marB="0"/>
                </a:tc>
                <a:tc>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err="1" smtClean="0">
                          <a:effectLst/>
                        </a:rPr>
                        <a:t>Постано-вление</a:t>
                      </a:r>
                      <a:endParaRPr lang="bg-BG" sz="2000" dirty="0">
                        <a:effectLst/>
                        <a:latin typeface="Calibri"/>
                        <a:ea typeface="Calibri"/>
                        <a:cs typeface="Times New Roman"/>
                      </a:endParaRPr>
                    </a:p>
                  </a:txBody>
                  <a:tcPr marL="68580" marR="68580" marT="0" marB="0"/>
                </a:tc>
                <a:tc gridSpan="2">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a:effectLst/>
                        </a:rPr>
                        <a:t>41</a:t>
                      </a:r>
                      <a:endParaRPr lang="bg-BG" sz="2000" dirty="0">
                        <a:effectLst/>
                        <a:latin typeface="Calibri"/>
                        <a:ea typeface="Calibri"/>
                        <a:cs typeface="Times New Roman"/>
                      </a:endParaRPr>
                    </a:p>
                  </a:txBody>
                  <a:tcPr marL="68580" marR="68580" marT="0" marB="0"/>
                </a:tc>
                <a:tc hMerge="1">
                  <a:txBody>
                    <a:bodyPr/>
                    <a:lstStyle/>
                    <a:p>
                      <a:endParaRPr lang="bg-BG"/>
                    </a:p>
                  </a:txBody>
                  <a:tcPr/>
                </a:tc>
                <a:tc>
                  <a:txBody>
                    <a:bodyPr/>
                    <a:lstStyle/>
                    <a:p>
                      <a:pPr algn="ctr">
                        <a:lnSpc>
                          <a:spcPct val="115000"/>
                        </a:lnSpc>
                        <a:spcAft>
                          <a:spcPts val="0"/>
                        </a:spcAft>
                      </a:pPr>
                      <a:endParaRPr lang="bg-BG" sz="2000" dirty="0" smtClean="0">
                        <a:effectLst/>
                      </a:endParaRPr>
                    </a:p>
                    <a:p>
                      <a:pPr algn="ctr">
                        <a:lnSpc>
                          <a:spcPct val="115000"/>
                        </a:lnSpc>
                        <a:spcAft>
                          <a:spcPts val="0"/>
                        </a:spcAft>
                      </a:pPr>
                      <a:r>
                        <a:rPr lang="bg-BG" sz="2000" dirty="0" smtClean="0">
                          <a:effectLst/>
                        </a:rPr>
                        <a:t>32</a:t>
                      </a:r>
                      <a:endParaRPr lang="bg-BG" sz="2000" dirty="0">
                        <a:effectLst/>
                        <a:latin typeface="Calibri"/>
                        <a:ea typeface="Calibri"/>
                        <a:cs typeface="Times New Roman"/>
                      </a:endParaRPr>
                    </a:p>
                  </a:txBody>
                  <a:tcPr marL="68580" marR="68580" marT="0" marB="0"/>
                </a:tc>
                <a:tc rowSpan="2">
                  <a:txBody>
                    <a:bodyPr/>
                    <a:lstStyle/>
                    <a:p>
                      <a:pPr algn="ctr">
                        <a:lnSpc>
                          <a:spcPct val="115000"/>
                        </a:lnSpc>
                        <a:spcAft>
                          <a:spcPts val="0"/>
                        </a:spcAft>
                      </a:pPr>
                      <a:r>
                        <a:rPr lang="bg-BG" sz="2000" dirty="0">
                          <a:effectLst/>
                        </a:rPr>
                        <a:t> </a:t>
                      </a:r>
                    </a:p>
                    <a:p>
                      <a:pPr algn="ctr">
                        <a:lnSpc>
                          <a:spcPct val="115000"/>
                        </a:lnSpc>
                        <a:spcAft>
                          <a:spcPts val="0"/>
                        </a:spcAft>
                      </a:pPr>
                      <a:endParaRPr lang="bg-BG" sz="2000" dirty="0" smtClean="0">
                        <a:effectLst/>
                      </a:endParaRPr>
                    </a:p>
                    <a:p>
                      <a:pPr algn="ctr">
                        <a:lnSpc>
                          <a:spcPct val="115000"/>
                        </a:lnSpc>
                        <a:spcAft>
                          <a:spcPts val="0"/>
                        </a:spcAft>
                      </a:pPr>
                      <a:r>
                        <a:rPr lang="bg-BG" sz="2000" b="1" dirty="0" smtClean="0">
                          <a:effectLst/>
                        </a:rPr>
                        <a:t>49</a:t>
                      </a:r>
                      <a:endParaRPr lang="bg-BG" sz="2000" b="1" dirty="0">
                        <a:effectLst/>
                        <a:latin typeface="Calibri"/>
                        <a:ea typeface="Calibri"/>
                        <a:cs typeface="Times New Roman"/>
                      </a:endParaRPr>
                    </a:p>
                  </a:txBody>
                  <a:tcPr marL="68580" marR="68580" marT="0" marB="0"/>
                </a:tc>
                <a:tc>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a:effectLst/>
                        </a:rPr>
                        <a:t>8</a:t>
                      </a:r>
                      <a:endParaRPr lang="bg-BG" sz="2000" dirty="0">
                        <a:effectLst/>
                        <a:latin typeface="Calibri"/>
                        <a:ea typeface="Calibri"/>
                        <a:cs typeface="Times New Roman"/>
                      </a:endParaRPr>
                    </a:p>
                  </a:txBody>
                  <a:tcPr marL="68580" marR="68580" marT="0" marB="0"/>
                </a:tc>
                <a:tc rowSpan="2">
                  <a:txBody>
                    <a:bodyPr/>
                    <a:lstStyle/>
                    <a:p>
                      <a:pPr algn="ctr">
                        <a:lnSpc>
                          <a:spcPct val="115000"/>
                        </a:lnSpc>
                        <a:spcAft>
                          <a:spcPts val="0"/>
                        </a:spcAft>
                      </a:pPr>
                      <a:r>
                        <a:rPr lang="bg-BG" sz="2000" dirty="0">
                          <a:effectLst/>
                        </a:rPr>
                        <a:t> </a:t>
                      </a:r>
                    </a:p>
                    <a:p>
                      <a:pPr algn="ctr">
                        <a:lnSpc>
                          <a:spcPct val="115000"/>
                        </a:lnSpc>
                        <a:spcAft>
                          <a:spcPts val="0"/>
                        </a:spcAft>
                      </a:pPr>
                      <a:endParaRPr lang="bg-BG" sz="2000" dirty="0" smtClean="0">
                        <a:effectLst/>
                      </a:endParaRPr>
                    </a:p>
                    <a:p>
                      <a:pPr algn="ctr">
                        <a:lnSpc>
                          <a:spcPct val="115000"/>
                        </a:lnSpc>
                        <a:spcAft>
                          <a:spcPts val="0"/>
                        </a:spcAft>
                      </a:pPr>
                      <a:r>
                        <a:rPr lang="bg-BG" sz="2000" b="1" dirty="0" smtClean="0">
                          <a:effectLst/>
                        </a:rPr>
                        <a:t>69</a:t>
                      </a:r>
                      <a:endParaRPr lang="bg-BG" sz="2000" b="1" dirty="0">
                        <a:effectLst/>
                        <a:latin typeface="Calibri"/>
                        <a:ea typeface="Calibri"/>
                        <a:cs typeface="Times New Roman"/>
                      </a:endParaRPr>
                    </a:p>
                  </a:txBody>
                  <a:tcPr marL="68580" marR="68580" marT="0" marB="0"/>
                </a:tc>
              </a:tr>
              <a:tr h="988314">
                <a:tc vMerge="1">
                  <a:txBody>
                    <a:bodyPr/>
                    <a:lstStyle/>
                    <a:p>
                      <a:endParaRPr lang="bg-BG"/>
                    </a:p>
                  </a:txBody>
                  <a:tcPr/>
                </a:tc>
                <a:tc>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err="1" smtClean="0">
                          <a:effectLst/>
                        </a:rPr>
                        <a:t>Споразу-мение</a:t>
                      </a:r>
                      <a:endParaRPr lang="bg-BG" sz="2000" dirty="0">
                        <a:effectLst/>
                        <a:latin typeface="Calibri"/>
                        <a:ea typeface="Calibri"/>
                        <a:cs typeface="Times New Roman"/>
                      </a:endParaRPr>
                    </a:p>
                  </a:txBody>
                  <a:tcPr marL="68580" marR="68580" marT="0" marB="0"/>
                </a:tc>
                <a:tc gridSpan="2">
                  <a:txBody>
                    <a:bodyPr/>
                    <a:lstStyle/>
                    <a:p>
                      <a:pPr algn="ctr">
                        <a:lnSpc>
                          <a:spcPct val="115000"/>
                        </a:lnSpc>
                        <a:spcAft>
                          <a:spcPts val="0"/>
                        </a:spcAft>
                      </a:pPr>
                      <a:r>
                        <a:rPr lang="bg-BG" sz="2000">
                          <a:effectLst/>
                        </a:rPr>
                        <a:t> </a:t>
                      </a:r>
                      <a:endParaRPr lang="bg-BG" sz="2000">
                        <a:effectLst/>
                        <a:latin typeface="Calibri"/>
                        <a:ea typeface="Calibri"/>
                        <a:cs typeface="Times New Roman"/>
                      </a:endParaRPr>
                    </a:p>
                  </a:txBody>
                  <a:tcPr marL="68580" marR="68580" marT="0" marB="0"/>
                </a:tc>
                <a:tc hMerge="1">
                  <a:txBody>
                    <a:bodyPr/>
                    <a:lstStyle/>
                    <a:p>
                      <a:endParaRPr lang="bg-BG"/>
                    </a:p>
                  </a:txBody>
                  <a:tcPr/>
                </a:tc>
                <a:tc>
                  <a:txBody>
                    <a:bodyPr/>
                    <a:lstStyle/>
                    <a:p>
                      <a:pPr algn="ctr">
                        <a:lnSpc>
                          <a:spcPct val="115000"/>
                        </a:lnSpc>
                        <a:spcAft>
                          <a:spcPts val="0"/>
                        </a:spcAft>
                      </a:pPr>
                      <a:endParaRPr lang="bg-BG" sz="2000" dirty="0" smtClean="0">
                        <a:effectLst/>
                      </a:endParaRPr>
                    </a:p>
                    <a:p>
                      <a:pPr algn="ctr">
                        <a:lnSpc>
                          <a:spcPct val="115000"/>
                        </a:lnSpc>
                        <a:spcAft>
                          <a:spcPts val="0"/>
                        </a:spcAft>
                      </a:pPr>
                      <a:r>
                        <a:rPr lang="bg-BG" sz="2000" dirty="0" smtClean="0">
                          <a:effectLst/>
                        </a:rPr>
                        <a:t>17</a:t>
                      </a:r>
                      <a:endParaRPr lang="bg-BG" sz="2000" dirty="0">
                        <a:effectLst/>
                        <a:latin typeface="Calibri"/>
                        <a:ea typeface="Calibri"/>
                        <a:cs typeface="Times New Roman"/>
                      </a:endParaRPr>
                    </a:p>
                  </a:txBody>
                  <a:tcPr marL="68580" marR="68580" marT="0" marB="0"/>
                </a:tc>
                <a:tc vMerge="1">
                  <a:txBody>
                    <a:bodyPr/>
                    <a:lstStyle/>
                    <a:p>
                      <a:endParaRPr lang="bg-BG"/>
                    </a:p>
                  </a:txBody>
                  <a:tcPr/>
                </a:tc>
                <a:tc>
                  <a:txBody>
                    <a:bodyPr/>
                    <a:lstStyle/>
                    <a:p>
                      <a:pPr algn="ctr">
                        <a:lnSpc>
                          <a:spcPct val="115000"/>
                        </a:lnSpc>
                        <a:spcAft>
                          <a:spcPts val="0"/>
                        </a:spcAft>
                      </a:pPr>
                      <a:r>
                        <a:rPr lang="bg-BG" sz="2000" dirty="0">
                          <a:effectLst/>
                        </a:rPr>
                        <a:t> </a:t>
                      </a:r>
                    </a:p>
                    <a:p>
                      <a:pPr algn="ctr">
                        <a:lnSpc>
                          <a:spcPct val="115000"/>
                        </a:lnSpc>
                        <a:spcAft>
                          <a:spcPts val="0"/>
                        </a:spcAft>
                      </a:pPr>
                      <a:r>
                        <a:rPr lang="bg-BG" sz="2000" dirty="0">
                          <a:effectLst/>
                        </a:rPr>
                        <a:t>61</a:t>
                      </a:r>
                      <a:endParaRPr lang="bg-BG" sz="2000" dirty="0">
                        <a:effectLst/>
                        <a:latin typeface="Calibri"/>
                        <a:ea typeface="Calibri"/>
                        <a:cs typeface="Times New Roman"/>
                      </a:endParaRPr>
                    </a:p>
                  </a:txBody>
                  <a:tcPr marL="68580" marR="68580" marT="0" marB="0"/>
                </a:tc>
                <a:tc vMerge="1">
                  <a:txBody>
                    <a:bodyPr/>
                    <a:lstStyle/>
                    <a:p>
                      <a:endParaRPr lang="bg-BG"/>
                    </a:p>
                  </a:txBody>
                  <a:tcPr/>
                </a:tc>
              </a:tr>
            </a:tbl>
          </a:graphicData>
        </a:graphic>
      </p:graphicFrame>
      <p:sp>
        <p:nvSpPr>
          <p:cNvPr id="4" name="Rectangle 1"/>
          <p:cNvSpPr>
            <a:spLocks noChangeArrowheads="1"/>
          </p:cNvSpPr>
          <p:nvPr/>
        </p:nvSpPr>
        <p:spPr bwMode="auto">
          <a:xfrm>
            <a:off x="1441450" y="27797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bg-BG" altLang="bg-BG"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9188340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648072"/>
          </a:xfrm>
        </p:spPr>
        <p:txBody>
          <a:bodyPr>
            <a:normAutofit/>
          </a:bodyPr>
          <a:lstStyle/>
          <a:p>
            <a:pPr algn="ctr"/>
            <a:r>
              <a:rPr lang="bg-BG" sz="2600" dirty="0" smtClean="0">
                <a:latin typeface="Arial" panose="020B0604020202020204" pitchFamily="34" charset="0"/>
                <a:cs typeface="Arial" panose="020B0604020202020204" pitchFamily="34" charset="0"/>
              </a:rPr>
              <a:t>ПОСТАНОВЕНИ ПРИСЪДИ ПО ГЛАВИ ОТ НК</a:t>
            </a:r>
            <a:endParaRPr lang="bg-BG" sz="2600" dirty="0">
              <a:latin typeface="Arial" panose="020B0604020202020204" pitchFamily="34" charset="0"/>
              <a:cs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446505384"/>
              </p:ext>
            </p:extLst>
          </p:nvPr>
        </p:nvGraphicFramePr>
        <p:xfrm>
          <a:off x="611560" y="908720"/>
          <a:ext cx="8136904" cy="5760640"/>
        </p:xfrm>
        <a:graphic>
          <a:graphicData uri="http://schemas.openxmlformats.org/drawingml/2006/table">
            <a:tbl>
              <a:tblPr firstRow="1" firstCol="1" bandRow="1">
                <a:tableStyleId>{5C22544A-7EE6-4342-B048-85BDC9FD1C3A}</a:tableStyleId>
              </a:tblPr>
              <a:tblGrid>
                <a:gridCol w="4320480"/>
                <a:gridCol w="1440160"/>
                <a:gridCol w="1224136"/>
                <a:gridCol w="1152128"/>
              </a:tblGrid>
              <a:tr h="291998">
                <a:tc>
                  <a:txBody>
                    <a:bodyPr/>
                    <a:lstStyle/>
                    <a:p>
                      <a:pPr algn="just">
                        <a:spcAft>
                          <a:spcPts val="0"/>
                        </a:spcAft>
                      </a:pPr>
                      <a:r>
                        <a:rPr lang="bg-BG" sz="1400" dirty="0">
                          <a:effectLst/>
                          <a:latin typeface="Arial" panose="020B0604020202020204" pitchFamily="34" charset="0"/>
                          <a:cs typeface="Arial" panose="020B0604020202020204" pitchFamily="34" charset="0"/>
                        </a:rPr>
                        <a:t>Престъпления по глава от НК/Брой присъди</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a:effectLst/>
                          <a:latin typeface="Arial" panose="020B0604020202020204" pitchFamily="34" charset="0"/>
                          <a:cs typeface="Arial" panose="020B0604020202020204" pitchFamily="34" charset="0"/>
                        </a:rPr>
                        <a:t>2022 г.</a:t>
                      </a:r>
                      <a:endParaRPr lang="bg-BG" sz="140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a:effectLst/>
                          <a:latin typeface="Arial" panose="020B0604020202020204" pitchFamily="34" charset="0"/>
                          <a:cs typeface="Arial" panose="020B0604020202020204" pitchFamily="34" charset="0"/>
                        </a:rPr>
                        <a:t>2023 г.</a:t>
                      </a:r>
                      <a:endParaRPr lang="bg-BG" sz="140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a:effectLst/>
                          <a:latin typeface="Arial" panose="020B0604020202020204" pitchFamily="34" charset="0"/>
                          <a:cs typeface="Arial" panose="020B0604020202020204" pitchFamily="34" charset="0"/>
                        </a:rPr>
                        <a:t>2024 г.</a:t>
                      </a:r>
                      <a:endParaRPr lang="bg-BG" sz="1400">
                        <a:effectLst/>
                        <a:latin typeface="Arial" panose="020B0604020202020204" pitchFamily="34" charset="0"/>
                        <a:ea typeface="Times New Roman"/>
                        <a:cs typeface="Arial" panose="020B0604020202020204" pitchFamily="34" charset="0"/>
                      </a:endParaRPr>
                    </a:p>
                  </a:txBody>
                  <a:tcPr marL="46928" marR="46928" marT="0" marB="0"/>
                </a:tc>
              </a:tr>
              <a:tr h="437996">
                <a:tc>
                  <a:txBody>
                    <a:bodyPr/>
                    <a:lstStyle/>
                    <a:p>
                      <a:pPr algn="just">
                        <a:spcAft>
                          <a:spcPts val="0"/>
                        </a:spcAft>
                      </a:pPr>
                      <a:r>
                        <a:rPr lang="bg-BG" sz="1400" dirty="0">
                          <a:effectLst/>
                          <a:latin typeface="Arial" panose="020B0604020202020204" pitchFamily="34" charset="0"/>
                          <a:cs typeface="Arial" panose="020B0604020202020204" pitchFamily="34" charset="0"/>
                        </a:rPr>
                        <a:t>Гл.</a:t>
                      </a:r>
                      <a:r>
                        <a:rPr lang="en-US" sz="1400" dirty="0">
                          <a:effectLst/>
                          <a:latin typeface="Arial" panose="020B0604020202020204" pitchFamily="34" charset="0"/>
                          <a:cs typeface="Arial" panose="020B0604020202020204" pitchFamily="34" charset="0"/>
                        </a:rPr>
                        <a:t> II</a:t>
                      </a:r>
                      <a:r>
                        <a:rPr lang="bg-BG" sz="1400" dirty="0">
                          <a:effectLst/>
                          <a:latin typeface="Arial" panose="020B0604020202020204" pitchFamily="34" charset="0"/>
                          <a:cs typeface="Arial" panose="020B0604020202020204" pitchFamily="34" charset="0"/>
                        </a:rPr>
                        <a:t> от НК – престъпления п-в личността</a:t>
                      </a:r>
                    </a:p>
                    <a:p>
                      <a:pPr algn="just">
                        <a:spcAft>
                          <a:spcPts val="0"/>
                        </a:spcAft>
                      </a:pPr>
                      <a:r>
                        <a:rPr lang="bg-BG" sz="1400" dirty="0">
                          <a:effectLst/>
                          <a:latin typeface="Arial" panose="020B0604020202020204" pitchFamily="34" charset="0"/>
                          <a:cs typeface="Arial" panose="020B0604020202020204" pitchFamily="34" charset="0"/>
                        </a:rPr>
                        <a:t> </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1</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5</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ea typeface="+mn-ea"/>
                          <a:cs typeface="Arial" panose="020B0604020202020204" pitchFamily="34" charset="0"/>
                        </a:rPr>
                        <a:t>6</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r>
              <a:tr h="437996">
                <a:tc>
                  <a:txBody>
                    <a:bodyPr/>
                    <a:lstStyle/>
                    <a:p>
                      <a:pPr algn="just">
                        <a:spcAft>
                          <a:spcPts val="0"/>
                        </a:spcAft>
                      </a:pPr>
                      <a:r>
                        <a:rPr lang="bg-BG" sz="1400" dirty="0">
                          <a:effectLst/>
                          <a:latin typeface="Arial" panose="020B0604020202020204" pitchFamily="34" charset="0"/>
                          <a:cs typeface="Arial" panose="020B0604020202020204" pitchFamily="34" charset="0"/>
                        </a:rPr>
                        <a:t>Гл.</a:t>
                      </a:r>
                      <a:r>
                        <a:rPr lang="en-US" sz="1400" dirty="0">
                          <a:effectLst/>
                          <a:latin typeface="Arial" panose="020B0604020202020204" pitchFamily="34" charset="0"/>
                          <a:cs typeface="Arial" panose="020B0604020202020204" pitchFamily="34" charset="0"/>
                        </a:rPr>
                        <a:t> III</a:t>
                      </a:r>
                      <a:r>
                        <a:rPr lang="bg-BG" sz="1400" dirty="0">
                          <a:effectLst/>
                          <a:latin typeface="Arial" panose="020B0604020202020204" pitchFamily="34" charset="0"/>
                          <a:cs typeface="Arial" panose="020B0604020202020204" pitchFamily="34" charset="0"/>
                        </a:rPr>
                        <a:t> от НК –престъпления п-в правата на гражданите</a:t>
                      </a:r>
                    </a:p>
                    <a:p>
                      <a:pPr algn="just">
                        <a:spcAft>
                          <a:spcPts val="0"/>
                        </a:spcAft>
                      </a:pPr>
                      <a:r>
                        <a:rPr lang="bg-BG" sz="1400" dirty="0">
                          <a:effectLst/>
                          <a:latin typeface="Arial" panose="020B0604020202020204" pitchFamily="34" charset="0"/>
                          <a:cs typeface="Arial" panose="020B0604020202020204" pitchFamily="34" charset="0"/>
                        </a:rPr>
                        <a:t> </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1</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2</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3</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r>
              <a:tr h="437996">
                <a:tc>
                  <a:txBody>
                    <a:bodyPr/>
                    <a:lstStyle/>
                    <a:p>
                      <a:pPr algn="just">
                        <a:spcAft>
                          <a:spcPts val="0"/>
                        </a:spcAft>
                      </a:pPr>
                      <a:r>
                        <a:rPr lang="bg-BG" sz="1400" dirty="0">
                          <a:effectLst/>
                          <a:latin typeface="Arial" panose="020B0604020202020204" pitchFamily="34" charset="0"/>
                          <a:cs typeface="Arial" panose="020B0604020202020204" pitchFamily="34" charset="0"/>
                        </a:rPr>
                        <a:t>Гл.</a:t>
                      </a:r>
                      <a:r>
                        <a:rPr lang="en-US" sz="1400" dirty="0">
                          <a:effectLst/>
                          <a:latin typeface="Arial" panose="020B0604020202020204" pitchFamily="34" charset="0"/>
                          <a:cs typeface="Arial" panose="020B0604020202020204" pitchFamily="34" charset="0"/>
                        </a:rPr>
                        <a:t> IV</a:t>
                      </a:r>
                      <a:r>
                        <a:rPr lang="bg-BG" sz="1400" dirty="0">
                          <a:effectLst/>
                          <a:latin typeface="Arial" panose="020B0604020202020204" pitchFamily="34" charset="0"/>
                          <a:cs typeface="Arial" panose="020B0604020202020204" pitchFamily="34" charset="0"/>
                        </a:rPr>
                        <a:t> от НК- престъпления п-в брака, семейството и </a:t>
                      </a:r>
                      <a:r>
                        <a:rPr lang="bg-BG" sz="1400" dirty="0" err="1">
                          <a:effectLst/>
                          <a:latin typeface="Arial" panose="020B0604020202020204" pitchFamily="34" charset="0"/>
                          <a:cs typeface="Arial" panose="020B0604020202020204" pitchFamily="34" charset="0"/>
                        </a:rPr>
                        <a:t>младежта</a:t>
                      </a:r>
                      <a:endParaRPr lang="bg-BG" sz="1400" dirty="0">
                        <a:effectLst/>
                        <a:latin typeface="Arial" panose="020B0604020202020204" pitchFamily="34" charset="0"/>
                        <a:cs typeface="Arial" panose="020B0604020202020204" pitchFamily="34" charset="0"/>
                      </a:endParaRPr>
                    </a:p>
                    <a:p>
                      <a:pPr algn="just">
                        <a:spcAft>
                          <a:spcPts val="0"/>
                        </a:spcAft>
                      </a:pPr>
                      <a:r>
                        <a:rPr lang="bg-BG" sz="1400" dirty="0">
                          <a:effectLst/>
                          <a:latin typeface="Arial" panose="020B0604020202020204" pitchFamily="34" charset="0"/>
                          <a:cs typeface="Arial" panose="020B0604020202020204" pitchFamily="34" charset="0"/>
                        </a:rPr>
                        <a:t> </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10</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7</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7</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r>
              <a:tr h="437996">
                <a:tc>
                  <a:txBody>
                    <a:bodyPr/>
                    <a:lstStyle/>
                    <a:p>
                      <a:pPr algn="just">
                        <a:spcAft>
                          <a:spcPts val="0"/>
                        </a:spcAft>
                      </a:pPr>
                      <a:r>
                        <a:rPr lang="bg-BG" sz="1400" dirty="0">
                          <a:effectLst/>
                          <a:latin typeface="Arial" panose="020B0604020202020204" pitchFamily="34" charset="0"/>
                          <a:cs typeface="Arial" panose="020B0604020202020204" pitchFamily="34" charset="0"/>
                        </a:rPr>
                        <a:t>Гл.</a:t>
                      </a:r>
                      <a:r>
                        <a:rPr lang="en-US" sz="1400" dirty="0">
                          <a:effectLst/>
                          <a:latin typeface="Arial" panose="020B0604020202020204" pitchFamily="34" charset="0"/>
                          <a:cs typeface="Arial" panose="020B0604020202020204" pitchFamily="34" charset="0"/>
                        </a:rPr>
                        <a:t> V</a:t>
                      </a:r>
                      <a:r>
                        <a:rPr lang="bg-BG" sz="1400" dirty="0">
                          <a:effectLst/>
                          <a:latin typeface="Arial" panose="020B0604020202020204" pitchFamily="34" charset="0"/>
                          <a:cs typeface="Arial" panose="020B0604020202020204" pitchFamily="34" charset="0"/>
                        </a:rPr>
                        <a:t> от НК- престъпления п-в собствеността</a:t>
                      </a:r>
                    </a:p>
                    <a:p>
                      <a:pPr algn="just">
                        <a:spcAft>
                          <a:spcPts val="0"/>
                        </a:spcAft>
                      </a:pPr>
                      <a:r>
                        <a:rPr lang="bg-BG" sz="1400" dirty="0">
                          <a:effectLst/>
                          <a:latin typeface="Arial" panose="020B0604020202020204" pitchFamily="34" charset="0"/>
                          <a:cs typeface="Arial" panose="020B0604020202020204" pitchFamily="34" charset="0"/>
                        </a:rPr>
                        <a:t> </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22</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21</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15</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r>
              <a:tr h="437996">
                <a:tc>
                  <a:txBody>
                    <a:bodyPr/>
                    <a:lstStyle/>
                    <a:p>
                      <a:pPr algn="just">
                        <a:spcAft>
                          <a:spcPts val="0"/>
                        </a:spcAft>
                      </a:pPr>
                      <a:r>
                        <a:rPr lang="bg-BG" sz="1400" dirty="0">
                          <a:effectLst/>
                          <a:latin typeface="Arial" panose="020B0604020202020204" pitchFamily="34" charset="0"/>
                          <a:cs typeface="Arial" panose="020B0604020202020204" pitchFamily="34" charset="0"/>
                        </a:rPr>
                        <a:t>Гл.</a:t>
                      </a:r>
                      <a:r>
                        <a:rPr lang="en-US" sz="1400" dirty="0">
                          <a:effectLst/>
                          <a:latin typeface="Arial" panose="020B0604020202020204" pitchFamily="34" charset="0"/>
                          <a:cs typeface="Arial" panose="020B0604020202020204" pitchFamily="34" charset="0"/>
                        </a:rPr>
                        <a:t> VI</a:t>
                      </a:r>
                      <a:r>
                        <a:rPr lang="bg-BG" sz="1400" dirty="0">
                          <a:effectLst/>
                          <a:latin typeface="Arial" panose="020B0604020202020204" pitchFamily="34" charset="0"/>
                          <a:cs typeface="Arial" panose="020B0604020202020204" pitchFamily="34" charset="0"/>
                        </a:rPr>
                        <a:t> от НК- престъпления п-в стопанството</a:t>
                      </a:r>
                    </a:p>
                    <a:p>
                      <a:pPr algn="just">
                        <a:spcAft>
                          <a:spcPts val="0"/>
                        </a:spcAft>
                      </a:pPr>
                      <a:r>
                        <a:rPr lang="bg-BG" sz="1400" dirty="0">
                          <a:effectLst/>
                          <a:latin typeface="Arial" panose="020B0604020202020204" pitchFamily="34" charset="0"/>
                          <a:cs typeface="Arial" panose="020B0604020202020204" pitchFamily="34" charset="0"/>
                        </a:rPr>
                        <a:t> </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0</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0</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1</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r>
              <a:tr h="583995">
                <a:tc>
                  <a:txBody>
                    <a:bodyPr/>
                    <a:lstStyle/>
                    <a:p>
                      <a:pPr algn="just">
                        <a:spcAft>
                          <a:spcPts val="0"/>
                        </a:spcAft>
                      </a:pPr>
                      <a:r>
                        <a:rPr lang="bg-BG" sz="1400" dirty="0">
                          <a:effectLst/>
                          <a:latin typeface="Arial" panose="020B0604020202020204" pitchFamily="34" charset="0"/>
                          <a:cs typeface="Arial" panose="020B0604020202020204" pitchFamily="34" charset="0"/>
                        </a:rPr>
                        <a:t>Гл.</a:t>
                      </a:r>
                      <a:r>
                        <a:rPr lang="en-US" sz="1400" dirty="0">
                          <a:effectLst/>
                          <a:latin typeface="Arial" panose="020B0604020202020204" pitchFamily="34" charset="0"/>
                          <a:cs typeface="Arial" panose="020B0604020202020204" pitchFamily="34" charset="0"/>
                        </a:rPr>
                        <a:t> VIII</a:t>
                      </a:r>
                      <a:r>
                        <a:rPr lang="bg-BG" sz="1400" dirty="0">
                          <a:effectLst/>
                          <a:latin typeface="Arial" panose="020B0604020202020204" pitchFamily="34" charset="0"/>
                          <a:cs typeface="Arial" panose="020B0604020202020204" pitchFamily="34" charset="0"/>
                        </a:rPr>
                        <a:t> от НК- престъпления п-в </a:t>
                      </a:r>
                      <a:r>
                        <a:rPr lang="bg-BG" sz="1400" dirty="0" err="1">
                          <a:effectLst/>
                          <a:latin typeface="Arial" panose="020B0604020202020204" pitchFamily="34" charset="0"/>
                          <a:cs typeface="Arial" panose="020B0604020202020204" pitchFamily="34" charset="0"/>
                        </a:rPr>
                        <a:t>държ</a:t>
                      </a:r>
                      <a:r>
                        <a:rPr lang="bg-BG" sz="1400" dirty="0">
                          <a:effectLst/>
                          <a:latin typeface="Arial" panose="020B0604020202020204" pitchFamily="34" charset="0"/>
                          <a:cs typeface="Arial" panose="020B0604020202020204" pitchFamily="34" charset="0"/>
                        </a:rPr>
                        <a:t>.органи, общ. организации и лица, изпълняващи </a:t>
                      </a:r>
                      <a:r>
                        <a:rPr lang="bg-BG" sz="1400" dirty="0" err="1">
                          <a:effectLst/>
                          <a:latin typeface="Arial" panose="020B0604020202020204" pitchFamily="34" charset="0"/>
                          <a:cs typeface="Arial" panose="020B0604020202020204" pitchFamily="34" charset="0"/>
                        </a:rPr>
                        <a:t>публ</a:t>
                      </a:r>
                      <a:r>
                        <a:rPr lang="bg-BG" sz="1400" dirty="0">
                          <a:effectLst/>
                          <a:latin typeface="Arial" panose="020B0604020202020204" pitchFamily="34" charset="0"/>
                          <a:cs typeface="Arial" panose="020B0604020202020204" pitchFamily="34" charset="0"/>
                        </a:rPr>
                        <a:t>. функции</a:t>
                      </a:r>
                    </a:p>
                    <a:p>
                      <a:pPr algn="just">
                        <a:spcAft>
                          <a:spcPts val="0"/>
                        </a:spcAft>
                      </a:pPr>
                      <a:r>
                        <a:rPr lang="bg-BG" sz="1400" dirty="0">
                          <a:effectLst/>
                          <a:latin typeface="Arial" panose="020B0604020202020204" pitchFamily="34" charset="0"/>
                          <a:cs typeface="Arial" panose="020B0604020202020204" pitchFamily="34" charset="0"/>
                        </a:rPr>
                        <a:t> </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0</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0</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1</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r>
              <a:tr h="437996">
                <a:tc>
                  <a:txBody>
                    <a:bodyPr/>
                    <a:lstStyle/>
                    <a:p>
                      <a:pPr algn="just">
                        <a:spcAft>
                          <a:spcPts val="0"/>
                        </a:spcAft>
                      </a:pPr>
                      <a:r>
                        <a:rPr lang="bg-BG" sz="1400" dirty="0">
                          <a:effectLst/>
                          <a:latin typeface="Arial" panose="020B0604020202020204" pitchFamily="34" charset="0"/>
                          <a:cs typeface="Arial" panose="020B0604020202020204" pitchFamily="34" charset="0"/>
                        </a:rPr>
                        <a:t>Гл.</a:t>
                      </a:r>
                      <a:r>
                        <a:rPr lang="en-US" sz="1400" dirty="0">
                          <a:effectLst/>
                          <a:latin typeface="Arial" panose="020B0604020202020204" pitchFamily="34" charset="0"/>
                          <a:cs typeface="Arial" panose="020B0604020202020204" pitchFamily="34" charset="0"/>
                        </a:rPr>
                        <a:t> IX</a:t>
                      </a:r>
                      <a:r>
                        <a:rPr lang="bg-BG" sz="1400" dirty="0">
                          <a:effectLst/>
                          <a:latin typeface="Arial" panose="020B0604020202020204" pitchFamily="34" charset="0"/>
                          <a:cs typeface="Arial" panose="020B0604020202020204" pitchFamily="34" charset="0"/>
                        </a:rPr>
                        <a:t> от НК-документни престъпления </a:t>
                      </a:r>
                    </a:p>
                    <a:p>
                      <a:pPr algn="just">
                        <a:spcAft>
                          <a:spcPts val="0"/>
                        </a:spcAft>
                      </a:pPr>
                      <a:r>
                        <a:rPr lang="bg-BG" sz="1400" dirty="0">
                          <a:effectLst/>
                          <a:latin typeface="Arial" panose="020B0604020202020204" pitchFamily="34" charset="0"/>
                          <a:cs typeface="Arial" panose="020B0604020202020204" pitchFamily="34" charset="0"/>
                        </a:rPr>
                        <a:t> </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1</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1</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1</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r>
              <a:tr h="437996">
                <a:tc>
                  <a:txBody>
                    <a:bodyPr/>
                    <a:lstStyle/>
                    <a:p>
                      <a:pPr algn="just">
                        <a:spcAft>
                          <a:spcPts val="0"/>
                        </a:spcAft>
                      </a:pPr>
                      <a:r>
                        <a:rPr lang="bg-BG" sz="1400" dirty="0">
                          <a:effectLst/>
                          <a:latin typeface="Arial" panose="020B0604020202020204" pitchFamily="34" charset="0"/>
                          <a:cs typeface="Arial" panose="020B0604020202020204" pitchFamily="34" charset="0"/>
                        </a:rPr>
                        <a:t>Гл.</a:t>
                      </a:r>
                      <a:r>
                        <a:rPr lang="en-US" sz="1400" dirty="0">
                          <a:effectLst/>
                          <a:latin typeface="Arial" panose="020B0604020202020204" pitchFamily="34" charset="0"/>
                          <a:cs typeface="Arial" panose="020B0604020202020204" pitchFamily="34" charset="0"/>
                        </a:rPr>
                        <a:t> X </a:t>
                      </a:r>
                      <a:r>
                        <a:rPr lang="bg-BG" sz="1400" dirty="0">
                          <a:effectLst/>
                          <a:latin typeface="Arial" panose="020B0604020202020204" pitchFamily="34" charset="0"/>
                          <a:cs typeface="Arial" panose="020B0604020202020204" pitchFamily="34" charset="0"/>
                        </a:rPr>
                        <a:t>от НК- престъпления п-в реда и общественото спокойствие</a:t>
                      </a:r>
                    </a:p>
                    <a:p>
                      <a:pPr algn="just">
                        <a:spcAft>
                          <a:spcPts val="0"/>
                        </a:spcAft>
                      </a:pPr>
                      <a:r>
                        <a:rPr lang="bg-BG" sz="1400" dirty="0">
                          <a:effectLst/>
                          <a:latin typeface="Arial" panose="020B0604020202020204" pitchFamily="34" charset="0"/>
                          <a:cs typeface="Arial" panose="020B0604020202020204" pitchFamily="34" charset="0"/>
                        </a:rPr>
                        <a:t> </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2</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0</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1</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r>
              <a:tr h="437996">
                <a:tc>
                  <a:txBody>
                    <a:bodyPr/>
                    <a:lstStyle/>
                    <a:p>
                      <a:pPr algn="just">
                        <a:spcAft>
                          <a:spcPts val="0"/>
                        </a:spcAft>
                      </a:pPr>
                      <a:r>
                        <a:rPr lang="bg-BG" sz="1400" dirty="0">
                          <a:effectLst/>
                          <a:latin typeface="Arial" panose="020B0604020202020204" pitchFamily="34" charset="0"/>
                          <a:cs typeface="Arial" panose="020B0604020202020204" pitchFamily="34" charset="0"/>
                        </a:rPr>
                        <a:t>Гл.</a:t>
                      </a:r>
                      <a:r>
                        <a:rPr lang="en-US" sz="1400" dirty="0">
                          <a:effectLst/>
                          <a:latin typeface="Arial" panose="020B0604020202020204" pitchFamily="34" charset="0"/>
                          <a:cs typeface="Arial" panose="020B0604020202020204" pitchFamily="34" charset="0"/>
                        </a:rPr>
                        <a:t> XI</a:t>
                      </a:r>
                      <a:r>
                        <a:rPr lang="bg-BG" sz="1400" dirty="0">
                          <a:effectLst/>
                          <a:latin typeface="Arial" panose="020B0604020202020204" pitchFamily="34" charset="0"/>
                          <a:cs typeface="Arial" panose="020B0604020202020204" pitchFamily="34" charset="0"/>
                        </a:rPr>
                        <a:t> от НК- </a:t>
                      </a:r>
                      <a:r>
                        <a:rPr lang="bg-BG" sz="1400" dirty="0" err="1">
                          <a:effectLst/>
                          <a:latin typeface="Arial" panose="020B0604020202020204" pitchFamily="34" charset="0"/>
                          <a:cs typeface="Arial" panose="020B0604020202020204" pitchFamily="34" charset="0"/>
                        </a:rPr>
                        <a:t>общоопасни</a:t>
                      </a:r>
                      <a:r>
                        <a:rPr lang="bg-BG" sz="1400" dirty="0">
                          <a:effectLst/>
                          <a:latin typeface="Arial" panose="020B0604020202020204" pitchFamily="34" charset="0"/>
                          <a:cs typeface="Arial" panose="020B0604020202020204" pitchFamily="34" charset="0"/>
                        </a:rPr>
                        <a:t> престъпления </a:t>
                      </a:r>
                    </a:p>
                    <a:p>
                      <a:pPr algn="just">
                        <a:spcAft>
                          <a:spcPts val="0"/>
                        </a:spcAft>
                      </a:pPr>
                      <a:r>
                        <a:rPr lang="bg-BG" sz="1400" dirty="0">
                          <a:effectLst/>
                          <a:latin typeface="Arial" panose="020B0604020202020204" pitchFamily="34" charset="0"/>
                          <a:cs typeface="Arial" panose="020B0604020202020204" pitchFamily="34" charset="0"/>
                        </a:rPr>
                        <a:t> </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13</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a:effectLst/>
                          <a:latin typeface="Arial" panose="020B0604020202020204" pitchFamily="34" charset="0"/>
                          <a:cs typeface="Arial" panose="020B0604020202020204" pitchFamily="34" charset="0"/>
                        </a:rPr>
                        <a:t>7</a:t>
                      </a:r>
                      <a:endParaRPr lang="bg-BG" sz="1400" b="1">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r>
                        <a:rPr lang="bg-BG" sz="1400" b="1" dirty="0">
                          <a:effectLst/>
                          <a:latin typeface="Arial" panose="020B0604020202020204" pitchFamily="34" charset="0"/>
                          <a:cs typeface="Arial" panose="020B0604020202020204" pitchFamily="34" charset="0"/>
                        </a:rPr>
                        <a:t>8</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r>
              <a:tr h="504982">
                <a:tc>
                  <a:txBody>
                    <a:bodyPr/>
                    <a:lstStyle/>
                    <a:p>
                      <a:pPr algn="r">
                        <a:spcAft>
                          <a:spcPts val="0"/>
                        </a:spcAft>
                      </a:pPr>
                      <a:endParaRPr lang="bg-BG" sz="1400" dirty="0" smtClean="0">
                        <a:effectLst/>
                        <a:latin typeface="Arial" panose="020B0604020202020204" pitchFamily="34" charset="0"/>
                        <a:cs typeface="Arial" panose="020B0604020202020204" pitchFamily="34" charset="0"/>
                      </a:endParaRPr>
                    </a:p>
                    <a:p>
                      <a:pPr algn="r">
                        <a:spcAft>
                          <a:spcPts val="0"/>
                        </a:spcAft>
                      </a:pPr>
                      <a:r>
                        <a:rPr lang="bg-BG" sz="1400" dirty="0" smtClean="0">
                          <a:effectLst/>
                          <a:latin typeface="Arial" panose="020B0604020202020204" pitchFamily="34" charset="0"/>
                          <a:cs typeface="Arial" panose="020B0604020202020204" pitchFamily="34" charset="0"/>
                        </a:rPr>
                        <a:t>Общ </a:t>
                      </a:r>
                      <a:r>
                        <a:rPr lang="bg-BG" sz="1400" dirty="0">
                          <a:effectLst/>
                          <a:latin typeface="Arial" panose="020B0604020202020204" pitchFamily="34" charset="0"/>
                          <a:cs typeface="Arial" panose="020B0604020202020204" pitchFamily="34" charset="0"/>
                        </a:rPr>
                        <a:t>брой присъди</a:t>
                      </a:r>
                      <a:endParaRPr lang="bg-BG" sz="1400"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endParaRPr lang="bg-BG" sz="1400" b="1" dirty="0" smtClean="0">
                        <a:effectLst/>
                        <a:latin typeface="Arial" panose="020B0604020202020204" pitchFamily="34" charset="0"/>
                        <a:cs typeface="Arial" panose="020B0604020202020204" pitchFamily="34" charset="0"/>
                      </a:endParaRPr>
                    </a:p>
                    <a:p>
                      <a:pPr algn="ctr">
                        <a:spcAft>
                          <a:spcPts val="0"/>
                        </a:spcAft>
                      </a:pPr>
                      <a:r>
                        <a:rPr lang="bg-BG" sz="1400" b="1" dirty="0" smtClean="0">
                          <a:effectLst/>
                          <a:latin typeface="Arial" panose="020B0604020202020204" pitchFamily="34" charset="0"/>
                          <a:cs typeface="Arial" panose="020B0604020202020204" pitchFamily="34" charset="0"/>
                        </a:rPr>
                        <a:t>50</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endParaRPr lang="bg-BG" sz="1400" b="1" dirty="0" smtClean="0">
                        <a:effectLst/>
                        <a:latin typeface="Arial" panose="020B0604020202020204" pitchFamily="34" charset="0"/>
                        <a:cs typeface="Arial" panose="020B0604020202020204" pitchFamily="34" charset="0"/>
                      </a:endParaRPr>
                    </a:p>
                    <a:p>
                      <a:pPr algn="ctr">
                        <a:spcAft>
                          <a:spcPts val="0"/>
                        </a:spcAft>
                      </a:pPr>
                      <a:r>
                        <a:rPr lang="bg-BG" sz="1400" b="1" dirty="0" smtClean="0">
                          <a:effectLst/>
                          <a:latin typeface="Arial" panose="020B0604020202020204" pitchFamily="34" charset="0"/>
                          <a:cs typeface="Arial" panose="020B0604020202020204" pitchFamily="34" charset="0"/>
                        </a:rPr>
                        <a:t>43</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c>
                  <a:txBody>
                    <a:bodyPr/>
                    <a:lstStyle/>
                    <a:p>
                      <a:pPr algn="ctr">
                        <a:spcAft>
                          <a:spcPts val="0"/>
                        </a:spcAft>
                      </a:pPr>
                      <a:endParaRPr lang="bg-BG" sz="1400" b="1" dirty="0" smtClean="0">
                        <a:effectLst/>
                        <a:latin typeface="Arial" panose="020B0604020202020204" pitchFamily="34" charset="0"/>
                        <a:cs typeface="Arial" panose="020B0604020202020204" pitchFamily="34" charset="0"/>
                      </a:endParaRPr>
                    </a:p>
                    <a:p>
                      <a:pPr algn="ctr">
                        <a:spcAft>
                          <a:spcPts val="0"/>
                        </a:spcAft>
                      </a:pPr>
                      <a:r>
                        <a:rPr lang="bg-BG" sz="1400" b="1" dirty="0" smtClean="0">
                          <a:effectLst/>
                          <a:latin typeface="Arial" panose="020B0604020202020204" pitchFamily="34" charset="0"/>
                          <a:cs typeface="Arial" panose="020B0604020202020204" pitchFamily="34" charset="0"/>
                        </a:rPr>
                        <a:t>43</a:t>
                      </a:r>
                      <a:endParaRPr lang="bg-BG" sz="1400" b="1" dirty="0">
                        <a:effectLst/>
                        <a:latin typeface="Arial" panose="020B0604020202020204" pitchFamily="34" charset="0"/>
                        <a:ea typeface="Times New Roman"/>
                        <a:cs typeface="Arial" panose="020B0604020202020204" pitchFamily="34" charset="0"/>
                      </a:endParaRPr>
                    </a:p>
                  </a:txBody>
                  <a:tcPr marL="46928" marR="46928" marT="0" marB="0"/>
                </a:tc>
              </a:tr>
            </a:tbl>
          </a:graphicData>
        </a:graphic>
      </p:graphicFrame>
    </p:spTree>
    <p:extLst>
      <p:ext uri="{BB962C8B-B14F-4D97-AF65-F5344CB8AC3E}">
        <p14:creationId xmlns:p14="http://schemas.microsoft.com/office/powerpoint/2010/main" val="2876626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pPr algn="ctr"/>
            <a:r>
              <a:rPr lang="bg-BG" sz="3200" dirty="0" smtClean="0">
                <a:latin typeface="Arial" panose="020B0604020202020204" pitchFamily="34" charset="0"/>
                <a:cs typeface="Arial" panose="020B0604020202020204" pitchFamily="34" charset="0"/>
              </a:rPr>
              <a:t>СЪДЕБНО ИЗПЪЛНЕНИЕ</a:t>
            </a:r>
            <a:endParaRPr lang="bg-BG" sz="3200" dirty="0">
              <a:latin typeface="Arial" panose="020B0604020202020204" pitchFamily="34" charset="0"/>
              <a:cs typeface="Arial" panose="020B0604020202020204" pitchFamily="34" charset="0"/>
            </a:endParaRPr>
          </a:p>
        </p:txBody>
      </p:sp>
      <p:sp>
        <p:nvSpPr>
          <p:cNvPr id="3" name="Rectangle 2"/>
          <p:cNvSpPr/>
          <p:nvPr/>
        </p:nvSpPr>
        <p:spPr>
          <a:xfrm>
            <a:off x="258234" y="1268760"/>
            <a:ext cx="8640960" cy="4708981"/>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В </a:t>
            </a:r>
            <a:r>
              <a:rPr lang="bg-BG" sz="2000" dirty="0">
                <a:latin typeface="Tahoma" panose="020B0604030504040204" pitchFamily="34" charset="0"/>
                <a:ea typeface="Tahoma" panose="020B0604030504040204" pitchFamily="34" charset="0"/>
                <a:cs typeface="Tahoma" panose="020B0604030504040204" pitchFamily="34" charset="0"/>
              </a:rPr>
              <a:t>съдебно - изпълнителната служба на Шуменския районен съд към настоящия момент работят трима държавни съдебни изпълнители. Държавен съдебен изпълнител Мадлена Петрова Тодорова е назначена за ръководител на съдебно - изпълнителна служба при Районен съд Шумен</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Със </a:t>
            </a:r>
            <a:r>
              <a:rPr lang="bg-BG" sz="2000" dirty="0">
                <a:latin typeface="Tahoma" panose="020B0604030504040204" pitchFamily="34" charset="0"/>
                <a:ea typeface="Tahoma" panose="020B0604030504040204" pitchFamily="34" charset="0"/>
                <a:cs typeface="Tahoma" panose="020B0604030504040204" pitchFamily="34" charset="0"/>
              </a:rPr>
              <a:t>Заповед № 326 от 22.06.2022г. на административния ръководител на РС Шумен на Мадлена Петрова Тодорова на длъжност – ръководител ДСИ при Районен съд Шумен е възложено да изплаща суми, постъпили по изпълнителните дела, дължими на </a:t>
            </a:r>
            <a:r>
              <a:rPr lang="bg-BG" sz="2000" dirty="0" err="1" smtClean="0">
                <a:latin typeface="Tahoma" panose="020B0604030504040204" pitchFamily="34" charset="0"/>
                <a:ea typeface="Tahoma" panose="020B0604030504040204" pitchFamily="34" charset="0"/>
                <a:cs typeface="Tahoma" panose="020B0604030504040204" pitchFamily="34" charset="0"/>
              </a:rPr>
              <a:t>взискателите</a:t>
            </a:r>
            <a:r>
              <a:rPr lang="bg-BG" sz="2000" dirty="0" smtClean="0">
                <a:latin typeface="Tahoma" panose="020B0604030504040204" pitchFamily="34" charset="0"/>
                <a:ea typeface="Tahoma" panose="020B0604030504040204" pitchFamily="34" charset="0"/>
                <a:cs typeface="Tahoma" panose="020B0604030504040204" pitchFamily="34" charset="0"/>
              </a:rPr>
              <a:t>. Както </a:t>
            </a:r>
            <a:r>
              <a:rPr lang="bg-BG" sz="2000" dirty="0">
                <a:latin typeface="Tahoma" panose="020B0604030504040204" pitchFamily="34" charset="0"/>
                <a:ea typeface="Tahoma" panose="020B0604030504040204" pitchFamily="34" charset="0"/>
                <a:cs typeface="Tahoma" panose="020B0604030504040204" pitchFamily="34" charset="0"/>
              </a:rPr>
              <a:t>и образуването на изпълнителните дела, определянето на вида им и съдията - докладчик, съобразно принципа на случайния избор при използване софтуера за случайно разпределение на делата, при отсъствието й, разпределението се извършва от държавен съдебен изпълнител Теодора Костова или държавен съдебен изпълнител Снежана Стефанова.</a:t>
            </a:r>
          </a:p>
        </p:txBody>
      </p:sp>
    </p:spTree>
    <p:extLst>
      <p:ext uri="{BB962C8B-B14F-4D97-AF65-F5344CB8AC3E}">
        <p14:creationId xmlns:p14="http://schemas.microsoft.com/office/powerpoint/2010/main" val="2181166753"/>
      </p:ext>
    </p:extLst>
  </p:cSld>
  <p:clrMapOvr>
    <a:masterClrMapping/>
  </p:clrMapOvr>
  <p:transition spd="slow">
    <p:push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1077" y="519590"/>
            <a:ext cx="8424936" cy="5632311"/>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Предвид </a:t>
            </a:r>
            <a:r>
              <a:rPr lang="bg-BG" sz="2000" dirty="0">
                <a:latin typeface="Tahoma" panose="020B0604030504040204" pitchFamily="34" charset="0"/>
                <a:ea typeface="Tahoma" panose="020B0604030504040204" pitchFamily="34" charset="0"/>
                <a:cs typeface="Tahoma" panose="020B0604030504040204" pitchFamily="34" charset="0"/>
              </a:rPr>
              <a:t>преназначаването на Мадлена Петрова Тодорова на длъжност – ръководител ДСИ при Районен съд Шумен и възложените и с това допълнителни  функции, считано от 20.06.2022г. в съдебно-изпълнителната служба в Районен съд  Шумен административния ръководител е определил, изпълнителните дела да се разпределят между  държавните съдебни изпълнители при следната натовареност: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-ДСИ </a:t>
            </a:r>
            <a:r>
              <a:rPr lang="bg-BG" sz="2000" dirty="0">
                <a:latin typeface="Tahoma" panose="020B0604030504040204" pitchFamily="34" charset="0"/>
                <a:ea typeface="Tahoma" panose="020B0604030504040204" pitchFamily="34" charset="0"/>
                <a:cs typeface="Tahoma" panose="020B0604030504040204" pitchFamily="34" charset="0"/>
              </a:rPr>
              <a:t>Снежана Стефанова – натовареност-100 %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-ДСИ </a:t>
            </a:r>
            <a:r>
              <a:rPr lang="bg-BG" sz="2000" dirty="0">
                <a:latin typeface="Tahoma" panose="020B0604030504040204" pitchFamily="34" charset="0"/>
                <a:ea typeface="Tahoma" panose="020B0604030504040204" pitchFamily="34" charset="0"/>
                <a:cs typeface="Tahoma" panose="020B0604030504040204" pitchFamily="34" charset="0"/>
              </a:rPr>
              <a:t>Теодора Костова – натовареност-100 %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-ДСИ </a:t>
            </a:r>
            <a:r>
              <a:rPr lang="bg-BG" sz="2000" dirty="0">
                <a:latin typeface="Tahoma" panose="020B0604030504040204" pitchFamily="34" charset="0"/>
                <a:ea typeface="Tahoma" panose="020B0604030504040204" pitchFamily="34" charset="0"/>
                <a:cs typeface="Tahoma" panose="020B0604030504040204" pitchFamily="34" charset="0"/>
              </a:rPr>
              <a:t>Мадлена Тодорова– натовареност- 90 </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endParaRPr lang="bg-BG" sz="2000" dirty="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В </a:t>
            </a:r>
            <a:r>
              <a:rPr lang="bg-BG" sz="2000" dirty="0">
                <a:latin typeface="Tahoma" panose="020B0604030504040204" pitchFamily="34" charset="0"/>
                <a:ea typeface="Tahoma" panose="020B0604030504040204" pitchFamily="34" charset="0"/>
                <a:cs typeface="Tahoma" panose="020B0604030504040204" pitchFamily="34" charset="0"/>
              </a:rPr>
              <a:t>деловодството на службата към настоящия момент работят трима деловодители, няма свободни щатни бройки както за служители, както и за съдии изпълнители</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Информацията </a:t>
            </a:r>
            <a:r>
              <a:rPr lang="bg-BG" sz="2000" dirty="0">
                <a:latin typeface="Tahoma" panose="020B0604030504040204" pitchFamily="34" charset="0"/>
                <a:ea typeface="Tahoma" panose="020B0604030504040204" pitchFamily="34" charset="0"/>
                <a:cs typeface="Tahoma" panose="020B0604030504040204" pitchFamily="34" charset="0"/>
              </a:rPr>
              <a:t>за делата е въведена в компютърна система. Разпределението на делата между държавните съдебни изпълнители се извършва чрез програма за разпределение на делата на случаен принцип. </a:t>
            </a:r>
          </a:p>
        </p:txBody>
      </p:sp>
    </p:spTree>
    <p:extLst>
      <p:ext uri="{BB962C8B-B14F-4D97-AF65-F5344CB8AC3E}">
        <p14:creationId xmlns:p14="http://schemas.microsoft.com/office/powerpoint/2010/main" val="40450767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32656"/>
            <a:ext cx="8640960" cy="5632311"/>
          </a:xfrm>
          <a:prstGeom prst="rect">
            <a:avLst/>
          </a:prstGeom>
        </p:spPr>
        <p:txBody>
          <a:bodyPr wrap="square">
            <a:spAutoFit/>
          </a:bodyPr>
          <a:lstStyle/>
          <a:p>
            <a:pPr algn="just"/>
            <a:r>
              <a:rPr lang="bg-BG" sz="2000" b="1" dirty="0" smtClean="0">
                <a:latin typeface="Arial" panose="020B0604020202020204" pitchFamily="34" charset="0"/>
                <a:cs typeface="Arial" panose="020B0604020202020204" pitchFamily="34" charset="0"/>
              </a:rPr>
              <a:t>	</a:t>
            </a:r>
            <a:r>
              <a:rPr lang="bg-BG" sz="2000" b="1" dirty="0" smtClean="0">
                <a:latin typeface="Tahoma" panose="020B0604030504040204" pitchFamily="34" charset="0"/>
                <a:ea typeface="Tahoma" panose="020B0604030504040204" pitchFamily="34" charset="0"/>
                <a:cs typeface="Tahoma" panose="020B0604030504040204" pitchFamily="34" charset="0"/>
              </a:rPr>
              <a:t>През </a:t>
            </a:r>
            <a:r>
              <a:rPr lang="bg-BG" sz="2000" b="1" dirty="0">
                <a:latin typeface="Tahoma" panose="020B0604030504040204" pitchFamily="34" charset="0"/>
                <a:ea typeface="Tahoma" panose="020B0604030504040204" pitchFamily="34" charset="0"/>
                <a:cs typeface="Tahoma" panose="020B0604030504040204" pitchFamily="34" charset="0"/>
              </a:rPr>
              <a:t>2024 г.</a:t>
            </a:r>
            <a:r>
              <a:rPr lang="bg-BG" sz="2000" dirty="0">
                <a:latin typeface="Tahoma" panose="020B0604030504040204" pitchFamily="34" charset="0"/>
                <a:ea typeface="Tahoma" panose="020B0604030504040204" pitchFamily="34" charset="0"/>
                <a:cs typeface="Tahoma" panose="020B0604030504040204" pitchFamily="34" charset="0"/>
              </a:rPr>
              <a:t> в </a:t>
            </a:r>
            <a:r>
              <a:rPr lang="bg-BG" sz="2000" dirty="0" smtClean="0">
                <a:latin typeface="Tahoma" panose="020B0604030504040204" pitchFamily="34" charset="0"/>
                <a:ea typeface="Tahoma" panose="020B0604030504040204" pitchFamily="34" charset="0"/>
                <a:cs typeface="Tahoma" panose="020B0604030504040204" pitchFamily="34" charset="0"/>
              </a:rPr>
              <a:t>СИС са </a:t>
            </a:r>
            <a:r>
              <a:rPr lang="bg-BG" sz="2000" b="1" dirty="0">
                <a:latin typeface="Tahoma" panose="020B0604030504040204" pitchFamily="34" charset="0"/>
                <a:ea typeface="Tahoma" panose="020B0604030504040204" pitchFamily="34" charset="0"/>
                <a:cs typeface="Tahoma" panose="020B0604030504040204" pitchFamily="34" charset="0"/>
              </a:rPr>
              <a:t>постъпили 208 </a:t>
            </a:r>
            <a:r>
              <a:rPr lang="bg-BG" sz="2000" dirty="0">
                <a:latin typeface="Tahoma" panose="020B0604030504040204" pitchFamily="34" charset="0"/>
                <a:ea typeface="Tahoma" panose="020B0604030504040204" pitchFamily="34" charset="0"/>
                <a:cs typeface="Tahoma" panose="020B0604030504040204" pitchFamily="34" charset="0"/>
              </a:rPr>
              <a:t>изпълнителни дела /със 201 бр. по-малко от предходната година/, от предходния период са останали </a:t>
            </a:r>
            <a:r>
              <a:rPr lang="bg-BG" sz="2000" b="1" dirty="0">
                <a:latin typeface="Tahoma" panose="020B0604030504040204" pitchFamily="34" charset="0"/>
                <a:ea typeface="Tahoma" panose="020B0604030504040204" pitchFamily="34" charset="0"/>
                <a:cs typeface="Tahoma" panose="020B0604030504040204" pitchFamily="34" charset="0"/>
              </a:rPr>
              <a:t>несвършени 2 076 </a:t>
            </a:r>
            <a:r>
              <a:rPr lang="bg-BG" sz="2000" b="1" dirty="0" smtClean="0">
                <a:latin typeface="Tahoma" panose="020B0604030504040204" pitchFamily="34" charset="0"/>
                <a:ea typeface="Tahoma" panose="020B0604030504040204" pitchFamily="34" charset="0"/>
                <a:cs typeface="Tahoma" panose="020B0604030504040204" pitchFamily="34" charset="0"/>
              </a:rPr>
              <a:t>дела </a:t>
            </a:r>
            <a:r>
              <a:rPr lang="bg-BG" sz="2000" dirty="0" smtClean="0">
                <a:latin typeface="Tahoma" panose="020B0604030504040204" pitchFamily="34" charset="0"/>
                <a:ea typeface="Tahoma" panose="020B0604030504040204" pitchFamily="34" charset="0"/>
                <a:cs typeface="Tahoma" panose="020B0604030504040204" pitchFamily="34" charset="0"/>
              </a:rPr>
              <a:t>/със </a:t>
            </a:r>
            <a:r>
              <a:rPr lang="bg-BG" sz="2000" dirty="0">
                <a:latin typeface="Tahoma" panose="020B0604030504040204" pitchFamily="34" charset="0"/>
                <a:ea typeface="Tahoma" panose="020B0604030504040204" pitchFamily="34" charset="0"/>
                <a:cs typeface="Tahoma" panose="020B0604030504040204" pitchFamily="34" charset="0"/>
              </a:rPr>
              <a:t>833 бр. по-малко от предходната година/.  Всички дела за </a:t>
            </a:r>
            <a:r>
              <a:rPr lang="bg-BG" sz="2000" b="1" dirty="0">
                <a:latin typeface="Tahoma" panose="020B0604030504040204" pitchFamily="34" charset="0"/>
                <a:ea typeface="Tahoma" panose="020B0604030504040204" pitchFamily="34" charset="0"/>
                <a:cs typeface="Tahoma" panose="020B0604030504040204" pitchFamily="34" charset="0"/>
              </a:rPr>
              <a:t>разглеждане</a:t>
            </a:r>
            <a:r>
              <a:rPr lang="bg-BG" sz="2000" dirty="0">
                <a:latin typeface="Tahoma" panose="020B0604030504040204" pitchFamily="34" charset="0"/>
                <a:ea typeface="Tahoma" panose="020B0604030504040204" pitchFamily="34" charset="0"/>
                <a:cs typeface="Tahoma" panose="020B0604030504040204" pitchFamily="34" charset="0"/>
              </a:rPr>
              <a:t> в отчетния период са били </a:t>
            </a:r>
            <a:r>
              <a:rPr lang="bg-BG" sz="2000" b="1" dirty="0">
                <a:latin typeface="Tahoma" panose="020B0604030504040204" pitchFamily="34" charset="0"/>
                <a:ea typeface="Tahoma" panose="020B0604030504040204" pitchFamily="34" charset="0"/>
                <a:cs typeface="Tahoma" panose="020B0604030504040204" pitchFamily="34" charset="0"/>
              </a:rPr>
              <a:t>2 284 бр</a:t>
            </a:r>
            <a:r>
              <a:rPr lang="bg-BG" sz="2000" dirty="0">
                <a:latin typeface="Tahoma" panose="020B0604030504040204" pitchFamily="34" charset="0"/>
                <a:ea typeface="Tahoma" panose="020B0604030504040204" pitchFamily="34" charset="0"/>
                <a:cs typeface="Tahoma" panose="020B0604030504040204" pitchFamily="34" charset="0"/>
              </a:rPr>
              <a:t>. с 1034 бр. по-малко от 2023г. Общият брой на </a:t>
            </a:r>
            <a:r>
              <a:rPr lang="bg-BG" sz="2000" b="1" dirty="0">
                <a:latin typeface="Tahoma" panose="020B0604030504040204" pitchFamily="34" charset="0"/>
                <a:ea typeface="Tahoma" panose="020B0604030504040204" pitchFamily="34" charset="0"/>
                <a:cs typeface="Tahoma" panose="020B0604030504040204" pitchFamily="34" charset="0"/>
              </a:rPr>
              <a:t>свършените</a:t>
            </a:r>
            <a:r>
              <a:rPr lang="bg-BG" sz="2000" dirty="0">
                <a:latin typeface="Tahoma" panose="020B0604030504040204" pitchFamily="34" charset="0"/>
                <a:ea typeface="Tahoma" panose="020B0604030504040204" pitchFamily="34" charset="0"/>
                <a:cs typeface="Tahoma" panose="020B0604030504040204" pitchFamily="34" charset="0"/>
              </a:rPr>
              <a:t> дела е </a:t>
            </a:r>
            <a:r>
              <a:rPr lang="bg-BG" sz="2000" b="1" dirty="0">
                <a:latin typeface="Tahoma" panose="020B0604030504040204" pitchFamily="34" charset="0"/>
                <a:ea typeface="Tahoma" panose="020B0604030504040204" pitchFamily="34" charset="0"/>
                <a:cs typeface="Tahoma" panose="020B0604030504040204" pitchFamily="34" charset="0"/>
              </a:rPr>
              <a:t>532 бр</a:t>
            </a:r>
            <a:r>
              <a:rPr lang="bg-BG" sz="2000" b="1" dirty="0" smtClean="0">
                <a:latin typeface="Tahoma" panose="020B0604030504040204" pitchFamily="34" charset="0"/>
                <a:ea typeface="Tahoma" panose="020B0604030504040204" pitchFamily="34" charset="0"/>
                <a:cs typeface="Tahoma" panose="020B0604030504040204" pitchFamily="34" charset="0"/>
              </a:rPr>
              <a:t>.</a:t>
            </a:r>
            <a:r>
              <a:rPr lang="bg-BG" sz="2000" dirty="0" smtClean="0">
                <a:latin typeface="Tahoma" panose="020B0604030504040204" pitchFamily="34" charset="0"/>
                <a:ea typeface="Tahoma" panose="020B0604030504040204" pitchFamily="34" charset="0"/>
                <a:cs typeface="Tahoma" panose="020B0604030504040204" pitchFamily="34" charset="0"/>
              </a:rPr>
              <a:t>/със </a:t>
            </a:r>
            <a:r>
              <a:rPr lang="bg-BG" sz="2000" dirty="0">
                <a:latin typeface="Tahoma" panose="020B0604030504040204" pitchFamily="34" charset="0"/>
                <a:ea typeface="Tahoma" panose="020B0604030504040204" pitchFamily="34" charset="0"/>
                <a:cs typeface="Tahoma" panose="020B0604030504040204" pitchFamily="34" charset="0"/>
              </a:rPr>
              <a:t>74 бр. по-малко от предходната година/, от които свършени с реализиране на вземането 83 бр. и по други причини 411 бр.,  38 броя дела са изпратени на друг съдебен  изпълнител.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На </a:t>
            </a:r>
            <a:r>
              <a:rPr lang="bg-BG" sz="2000" dirty="0">
                <a:latin typeface="Tahoma" panose="020B0604030504040204" pitchFamily="34" charset="0"/>
                <a:ea typeface="Tahoma" panose="020B0604030504040204" pitchFamily="34" charset="0"/>
                <a:cs typeface="Tahoma" panose="020B0604030504040204" pitchFamily="34" charset="0"/>
              </a:rPr>
              <a:t>доклад на държавен съдебен изпълнител </a:t>
            </a:r>
            <a:r>
              <a:rPr lang="bg-BG" sz="2000" dirty="0" smtClean="0">
                <a:latin typeface="Tahoma" panose="020B0604030504040204" pitchFamily="34" charset="0"/>
                <a:ea typeface="Tahoma" panose="020B0604030504040204" pitchFamily="34" charset="0"/>
                <a:cs typeface="Tahoma" panose="020B0604030504040204" pitchFamily="34" charset="0"/>
              </a:rPr>
              <a:t>С. Стефанова </a:t>
            </a:r>
            <a:r>
              <a:rPr lang="bg-BG" sz="2000" dirty="0">
                <a:latin typeface="Tahoma" panose="020B0604030504040204" pitchFamily="34" charset="0"/>
                <a:ea typeface="Tahoma" panose="020B0604030504040204" pitchFamily="34" charset="0"/>
                <a:cs typeface="Tahoma" panose="020B0604030504040204" pitchFamily="34" charset="0"/>
              </a:rPr>
              <a:t>са разпределени 69 </a:t>
            </a:r>
            <a:r>
              <a:rPr lang="bg-BG" sz="2000" dirty="0" err="1">
                <a:latin typeface="Tahoma" panose="020B0604030504040204" pitchFamily="34" charset="0"/>
                <a:ea typeface="Tahoma" panose="020B0604030504040204" pitchFamily="34" charset="0"/>
                <a:cs typeface="Tahoma" panose="020B0604030504040204" pitchFamily="34" charset="0"/>
              </a:rPr>
              <a:t>новопостъпили</a:t>
            </a:r>
            <a:r>
              <a:rPr lang="bg-BG" sz="2000" dirty="0">
                <a:latin typeface="Tahoma" panose="020B0604030504040204" pitchFamily="34" charset="0"/>
                <a:ea typeface="Tahoma" panose="020B0604030504040204" pitchFamily="34" charset="0"/>
                <a:cs typeface="Tahoma" panose="020B0604030504040204" pitchFamily="34" charset="0"/>
              </a:rPr>
              <a:t> изпълнителни дела, за годината същата е приключила 117 бр. изпълнителни дела и е събрала сумата от 182 552лв. На държавен съдебен изпълнител </a:t>
            </a:r>
            <a:r>
              <a:rPr lang="bg-BG" sz="2000" dirty="0" smtClean="0">
                <a:latin typeface="Tahoma" panose="020B0604030504040204" pitchFamily="34" charset="0"/>
                <a:ea typeface="Tahoma" panose="020B0604030504040204" pitchFamily="34" charset="0"/>
                <a:cs typeface="Tahoma" panose="020B0604030504040204" pitchFamily="34" charset="0"/>
              </a:rPr>
              <a:t>М. Тодорова </a:t>
            </a:r>
            <a:r>
              <a:rPr lang="bg-BG" sz="2000" dirty="0">
                <a:latin typeface="Tahoma" panose="020B0604030504040204" pitchFamily="34" charset="0"/>
                <a:ea typeface="Tahoma" panose="020B0604030504040204" pitchFamily="34" charset="0"/>
                <a:cs typeface="Tahoma" panose="020B0604030504040204" pitchFamily="34" charset="0"/>
              </a:rPr>
              <a:t>са разпределени 67 бр. новообразувани </a:t>
            </a:r>
            <a:r>
              <a:rPr lang="bg-BG" sz="2000" dirty="0" err="1">
                <a:latin typeface="Tahoma" panose="020B0604030504040204" pitchFamily="34" charset="0"/>
                <a:ea typeface="Tahoma" panose="020B0604030504040204" pitchFamily="34" charset="0"/>
                <a:cs typeface="Tahoma" panose="020B0604030504040204" pitchFamily="34" charset="0"/>
              </a:rPr>
              <a:t>изп</a:t>
            </a:r>
            <a:r>
              <a:rPr lang="bg-BG" sz="2000" dirty="0">
                <a:latin typeface="Tahoma" panose="020B0604030504040204" pitchFamily="34" charset="0"/>
                <a:ea typeface="Tahoma" panose="020B0604030504040204" pitchFamily="34" charset="0"/>
                <a:cs typeface="Tahoma" panose="020B0604030504040204" pitchFamily="34" charset="0"/>
              </a:rPr>
              <a:t>.дела, за годината същата е приключила 164 бр. и е събрала суми в размер на 84 109 лв. На </a:t>
            </a:r>
            <a:r>
              <a:rPr lang="bg-BG" sz="2000" dirty="0" smtClean="0">
                <a:latin typeface="Tahoma" panose="020B0604030504040204" pitchFamily="34" charset="0"/>
                <a:ea typeface="Tahoma" panose="020B0604030504040204" pitchFamily="34" charset="0"/>
                <a:cs typeface="Tahoma" panose="020B0604030504040204" pitchFamily="34" charset="0"/>
              </a:rPr>
              <a:t>Т. </a:t>
            </a:r>
            <a:r>
              <a:rPr lang="bg-BG" sz="2000" dirty="0">
                <a:latin typeface="Tahoma" panose="020B0604030504040204" pitchFamily="34" charset="0"/>
                <a:ea typeface="Tahoma" panose="020B0604030504040204" pitchFamily="34" charset="0"/>
                <a:cs typeface="Tahoma" panose="020B0604030504040204" pitchFamily="34" charset="0"/>
              </a:rPr>
              <a:t>Костова са разпределени 72 бр. дела, същата е приключила 250 бр. и е събрала 88 384лв. Едно </a:t>
            </a:r>
            <a:r>
              <a:rPr lang="bg-BG" sz="2000" dirty="0" smtClean="0">
                <a:latin typeface="Tahoma" panose="020B0604030504040204" pitchFamily="34" charset="0"/>
                <a:ea typeface="Tahoma" panose="020B0604030504040204" pitchFamily="34" charset="0"/>
                <a:cs typeface="Tahoma" panose="020B0604030504040204" pitchFamily="34" charset="0"/>
              </a:rPr>
              <a:t>ИД е </a:t>
            </a:r>
            <a:r>
              <a:rPr lang="bg-BG" sz="2000" dirty="0">
                <a:latin typeface="Tahoma" panose="020B0604030504040204" pitchFamily="34" charset="0"/>
                <a:ea typeface="Tahoma" panose="020B0604030504040204" pitchFamily="34" charset="0"/>
                <a:cs typeface="Tahoma" panose="020B0604030504040204" pitchFamily="34" charset="0"/>
              </a:rPr>
              <a:t>разгледано и приключено от командирован съдебен изпълнител – Д. Драгнев.</a:t>
            </a:r>
          </a:p>
        </p:txBody>
      </p:sp>
    </p:spTree>
    <p:extLst>
      <p:ext uri="{BB962C8B-B14F-4D97-AF65-F5344CB8AC3E}">
        <p14:creationId xmlns:p14="http://schemas.microsoft.com/office/powerpoint/2010/main" val="420994724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196752"/>
            <a:ext cx="7992888" cy="2800767"/>
          </a:xfrm>
          <a:prstGeom prst="rect">
            <a:avLst/>
          </a:prstGeom>
        </p:spPr>
        <p:txBody>
          <a:bodyPr wrap="square">
            <a:spAutoFit/>
          </a:bodyPr>
          <a:lstStyle/>
          <a:p>
            <a:pPr algn="just"/>
            <a:r>
              <a:rPr lang="bg-BG" sz="2200" dirty="0" smtClean="0">
                <a:latin typeface="Tahoma" panose="020B0604030504040204" pitchFamily="34" charset="0"/>
                <a:ea typeface="Tahoma" panose="020B0604030504040204" pitchFamily="34" charset="0"/>
                <a:cs typeface="Tahoma" panose="020B0604030504040204" pitchFamily="34" charset="0"/>
              </a:rPr>
              <a:t>Събраните </a:t>
            </a:r>
            <a:r>
              <a:rPr lang="bg-BG" sz="2200" dirty="0">
                <a:latin typeface="Tahoma" panose="020B0604030504040204" pitchFamily="34" charset="0"/>
                <a:ea typeface="Tahoma" panose="020B0604030504040204" pitchFamily="34" charset="0"/>
                <a:cs typeface="Tahoma" panose="020B0604030504040204" pitchFamily="34" charset="0"/>
              </a:rPr>
              <a:t>суми през </a:t>
            </a:r>
            <a:r>
              <a:rPr lang="bg-BG" sz="2200" b="1" dirty="0">
                <a:latin typeface="Tahoma" panose="020B0604030504040204" pitchFamily="34" charset="0"/>
                <a:ea typeface="Tahoma" panose="020B0604030504040204" pitchFamily="34" charset="0"/>
                <a:cs typeface="Tahoma" panose="020B0604030504040204" pitchFamily="34" charset="0"/>
              </a:rPr>
              <a:t>2024г.</a:t>
            </a:r>
            <a:r>
              <a:rPr lang="bg-BG" sz="2200" dirty="0">
                <a:latin typeface="Tahoma" panose="020B0604030504040204" pitchFamily="34" charset="0"/>
                <a:ea typeface="Tahoma" panose="020B0604030504040204" pitchFamily="34" charset="0"/>
                <a:cs typeface="Tahoma" panose="020B0604030504040204" pitchFamily="34" charset="0"/>
              </a:rPr>
              <a:t> възлизат на </a:t>
            </a:r>
            <a:r>
              <a:rPr lang="bg-BG" sz="2200" b="1" dirty="0">
                <a:latin typeface="Tahoma" panose="020B0604030504040204" pitchFamily="34" charset="0"/>
                <a:ea typeface="Tahoma" panose="020B0604030504040204" pitchFamily="34" charset="0"/>
                <a:cs typeface="Tahoma" panose="020B0604030504040204" pitchFamily="34" charset="0"/>
              </a:rPr>
              <a:t>355 045</a:t>
            </a:r>
            <a:r>
              <a:rPr lang="bg-BG" sz="2200" dirty="0">
                <a:latin typeface="Tahoma" panose="020B0604030504040204" pitchFamily="34" charset="0"/>
                <a:ea typeface="Tahoma" panose="020B0604030504040204" pitchFamily="34" charset="0"/>
                <a:cs typeface="Tahoma" panose="020B0604030504040204" pitchFamily="34" charset="0"/>
              </a:rPr>
              <a:t> лв.  Останала сума за събиране </a:t>
            </a:r>
            <a:r>
              <a:rPr lang="bg-BG" sz="2200" b="1" dirty="0">
                <a:latin typeface="Tahoma" panose="020B0604030504040204" pitchFamily="34" charset="0"/>
                <a:ea typeface="Tahoma" panose="020B0604030504040204" pitchFamily="34" charset="0"/>
                <a:cs typeface="Tahoma" panose="020B0604030504040204" pitchFamily="34" charset="0"/>
              </a:rPr>
              <a:t>13 143 349</a:t>
            </a:r>
            <a:r>
              <a:rPr lang="bg-BG" sz="2200" dirty="0">
                <a:latin typeface="Tahoma" panose="020B0604030504040204" pitchFamily="34" charset="0"/>
                <a:ea typeface="Tahoma" panose="020B0604030504040204" pitchFamily="34" charset="0"/>
                <a:cs typeface="Tahoma" panose="020B0604030504040204" pitchFamily="34" charset="0"/>
              </a:rPr>
              <a:t>  лв</a:t>
            </a:r>
            <a:r>
              <a:rPr lang="bg-BG" sz="2200" dirty="0" smtClean="0">
                <a:latin typeface="Tahoma" panose="020B0604030504040204" pitchFamily="34" charset="0"/>
                <a:ea typeface="Tahoma" panose="020B0604030504040204" pitchFamily="34" charset="0"/>
                <a:cs typeface="Tahoma" panose="020B0604030504040204" pitchFamily="34" charset="0"/>
              </a:rPr>
              <a:t>.</a:t>
            </a:r>
          </a:p>
          <a:p>
            <a:pPr algn="just"/>
            <a:endParaRPr lang="bg-BG" sz="2200" dirty="0">
              <a:latin typeface="Tahoma" panose="020B0604030504040204" pitchFamily="34" charset="0"/>
              <a:ea typeface="Tahoma" panose="020B0604030504040204" pitchFamily="34" charset="0"/>
              <a:cs typeface="Tahoma" panose="020B0604030504040204" pitchFamily="34" charset="0"/>
            </a:endParaRPr>
          </a:p>
          <a:p>
            <a:pPr algn="just"/>
            <a:r>
              <a:rPr lang="bg-BG" sz="2200" dirty="0">
                <a:latin typeface="Tahoma" panose="020B0604030504040204" pitchFamily="34" charset="0"/>
                <a:ea typeface="Tahoma" panose="020B0604030504040204" pitchFamily="34" charset="0"/>
                <a:cs typeface="Tahoma" panose="020B0604030504040204" pitchFamily="34" charset="0"/>
              </a:rPr>
              <a:t>Събраните суми през </a:t>
            </a:r>
            <a:r>
              <a:rPr lang="bg-BG" sz="2200" b="1" dirty="0">
                <a:latin typeface="Tahoma" panose="020B0604030504040204" pitchFamily="34" charset="0"/>
                <a:ea typeface="Tahoma" panose="020B0604030504040204" pitchFamily="34" charset="0"/>
                <a:cs typeface="Tahoma" panose="020B0604030504040204" pitchFamily="34" charset="0"/>
              </a:rPr>
              <a:t>2023г.</a:t>
            </a:r>
            <a:r>
              <a:rPr lang="bg-BG" sz="2200" dirty="0">
                <a:latin typeface="Tahoma" panose="020B0604030504040204" pitchFamily="34" charset="0"/>
                <a:ea typeface="Tahoma" panose="020B0604030504040204" pitchFamily="34" charset="0"/>
                <a:cs typeface="Tahoma" panose="020B0604030504040204" pitchFamily="34" charset="0"/>
              </a:rPr>
              <a:t> възлизат на </a:t>
            </a:r>
            <a:r>
              <a:rPr lang="bg-BG" sz="2200" b="1" dirty="0">
                <a:latin typeface="Tahoma" panose="020B0604030504040204" pitchFamily="34" charset="0"/>
                <a:ea typeface="Tahoma" panose="020B0604030504040204" pitchFamily="34" charset="0"/>
                <a:cs typeface="Tahoma" panose="020B0604030504040204" pitchFamily="34" charset="0"/>
              </a:rPr>
              <a:t>401 665</a:t>
            </a:r>
            <a:r>
              <a:rPr lang="bg-BG" sz="2200" dirty="0">
                <a:latin typeface="Tahoma" panose="020B0604030504040204" pitchFamily="34" charset="0"/>
                <a:ea typeface="Tahoma" panose="020B0604030504040204" pitchFamily="34" charset="0"/>
                <a:cs typeface="Tahoma" panose="020B0604030504040204" pitchFamily="34" charset="0"/>
              </a:rPr>
              <a:t> лв.  Останала сума за събиране </a:t>
            </a:r>
            <a:r>
              <a:rPr lang="bg-BG" sz="2200" b="1" dirty="0">
                <a:latin typeface="Tahoma" panose="020B0604030504040204" pitchFamily="34" charset="0"/>
                <a:ea typeface="Tahoma" panose="020B0604030504040204" pitchFamily="34" charset="0"/>
                <a:cs typeface="Tahoma" panose="020B0604030504040204" pitchFamily="34" charset="0"/>
              </a:rPr>
              <a:t>13 603 543</a:t>
            </a:r>
            <a:r>
              <a:rPr lang="bg-BG" sz="2200" dirty="0">
                <a:latin typeface="Tahoma" panose="020B0604030504040204" pitchFamily="34" charset="0"/>
                <a:ea typeface="Tahoma" panose="020B0604030504040204" pitchFamily="34" charset="0"/>
                <a:cs typeface="Tahoma" panose="020B0604030504040204" pitchFamily="34" charset="0"/>
              </a:rPr>
              <a:t>  лв</a:t>
            </a:r>
            <a:r>
              <a:rPr lang="bg-BG" sz="2200" dirty="0" smtClean="0">
                <a:latin typeface="Tahoma" panose="020B0604030504040204" pitchFamily="34" charset="0"/>
                <a:ea typeface="Tahoma" panose="020B0604030504040204" pitchFamily="34" charset="0"/>
                <a:cs typeface="Tahoma" panose="020B0604030504040204" pitchFamily="34" charset="0"/>
              </a:rPr>
              <a:t>.</a:t>
            </a:r>
          </a:p>
          <a:p>
            <a:pPr algn="just"/>
            <a:endParaRPr lang="bg-BG" sz="2200" dirty="0">
              <a:latin typeface="Tahoma" panose="020B0604030504040204" pitchFamily="34" charset="0"/>
              <a:ea typeface="Tahoma" panose="020B0604030504040204" pitchFamily="34" charset="0"/>
              <a:cs typeface="Tahoma" panose="020B0604030504040204" pitchFamily="34" charset="0"/>
            </a:endParaRPr>
          </a:p>
          <a:p>
            <a:pPr algn="just"/>
            <a:r>
              <a:rPr lang="bg-BG" sz="2200" dirty="0">
                <a:latin typeface="Tahoma" panose="020B0604030504040204" pitchFamily="34" charset="0"/>
                <a:ea typeface="Tahoma" panose="020B0604030504040204" pitchFamily="34" charset="0"/>
                <a:cs typeface="Tahoma" panose="020B0604030504040204" pitchFamily="34" charset="0"/>
              </a:rPr>
              <a:t>Събраните суми през </a:t>
            </a:r>
            <a:r>
              <a:rPr lang="bg-BG" sz="2200" b="1" dirty="0">
                <a:latin typeface="Tahoma" panose="020B0604030504040204" pitchFamily="34" charset="0"/>
                <a:ea typeface="Tahoma" panose="020B0604030504040204" pitchFamily="34" charset="0"/>
                <a:cs typeface="Tahoma" panose="020B0604030504040204" pitchFamily="34" charset="0"/>
              </a:rPr>
              <a:t>2022г.</a:t>
            </a:r>
            <a:r>
              <a:rPr lang="bg-BG" sz="2200" dirty="0">
                <a:latin typeface="Tahoma" panose="020B0604030504040204" pitchFamily="34" charset="0"/>
                <a:ea typeface="Tahoma" panose="020B0604030504040204" pitchFamily="34" charset="0"/>
                <a:cs typeface="Tahoma" panose="020B0604030504040204" pitchFamily="34" charset="0"/>
              </a:rPr>
              <a:t> възлизат на </a:t>
            </a:r>
            <a:r>
              <a:rPr lang="bg-BG" sz="2200" b="1" dirty="0">
                <a:latin typeface="Tahoma" panose="020B0604030504040204" pitchFamily="34" charset="0"/>
                <a:ea typeface="Tahoma" panose="020B0604030504040204" pitchFamily="34" charset="0"/>
                <a:cs typeface="Tahoma" panose="020B0604030504040204" pitchFamily="34" charset="0"/>
              </a:rPr>
              <a:t>336 978</a:t>
            </a:r>
            <a:r>
              <a:rPr lang="bg-BG" sz="2200" dirty="0">
                <a:latin typeface="Tahoma" panose="020B0604030504040204" pitchFamily="34" charset="0"/>
                <a:ea typeface="Tahoma" panose="020B0604030504040204" pitchFamily="34" charset="0"/>
                <a:cs typeface="Tahoma" panose="020B0604030504040204" pitchFamily="34" charset="0"/>
              </a:rPr>
              <a:t> лв.  Останала сума за събиране </a:t>
            </a:r>
            <a:r>
              <a:rPr lang="bg-BG" sz="2200" b="1" dirty="0">
                <a:latin typeface="Tahoma" panose="020B0604030504040204" pitchFamily="34" charset="0"/>
                <a:ea typeface="Tahoma" panose="020B0604030504040204" pitchFamily="34" charset="0"/>
                <a:cs typeface="Tahoma" panose="020B0604030504040204" pitchFamily="34" charset="0"/>
              </a:rPr>
              <a:t>13 758 754</a:t>
            </a:r>
            <a:r>
              <a:rPr lang="bg-BG" sz="2200" dirty="0">
                <a:latin typeface="Tahoma" panose="020B0604030504040204" pitchFamily="34" charset="0"/>
                <a:ea typeface="Tahoma" panose="020B0604030504040204" pitchFamily="34" charset="0"/>
                <a:cs typeface="Tahoma" panose="020B0604030504040204" pitchFamily="34" charset="0"/>
              </a:rPr>
              <a:t>  лв.</a:t>
            </a:r>
          </a:p>
        </p:txBody>
      </p:sp>
    </p:spTree>
    <p:extLst>
      <p:ext uri="{BB962C8B-B14F-4D97-AF65-F5344CB8AC3E}">
        <p14:creationId xmlns:p14="http://schemas.microsoft.com/office/powerpoint/2010/main" val="7336582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15516" y="289679"/>
            <a:ext cx="8712968" cy="3785652"/>
          </a:xfrm>
          <a:prstGeom prst="rect">
            <a:avLst/>
          </a:prstGeom>
        </p:spPr>
        <p:txBody>
          <a:bodyPr wrap="square">
            <a:spAutoFit/>
          </a:bodyPr>
          <a:lstStyle/>
          <a:p>
            <a:r>
              <a:rPr lang="bg-BG" dirty="0"/>
              <a:t> </a:t>
            </a:r>
          </a:p>
          <a:p>
            <a:pPr algn="ctr"/>
            <a:r>
              <a:rPr lang="bg-BG" sz="2400" b="1" dirty="0" smtClean="0">
                <a:latin typeface="Tahoma" panose="020B0604030504040204" pitchFamily="34" charset="0"/>
                <a:ea typeface="Tahoma" panose="020B0604030504040204" pitchFamily="34" charset="0"/>
                <a:cs typeface="Tahoma" panose="020B0604030504040204" pitchFamily="34" charset="0"/>
              </a:rPr>
              <a:t>СЪДИИ ПО ВПИСВАНИЯТА</a:t>
            </a:r>
            <a:endParaRPr lang="bg-BG" sz="2400" dirty="0">
              <a:latin typeface="Tahoma" panose="020B0604030504040204" pitchFamily="34" charset="0"/>
              <a:ea typeface="Tahoma" panose="020B0604030504040204" pitchFamily="34" charset="0"/>
              <a:cs typeface="Tahoma" panose="020B0604030504040204" pitchFamily="34" charset="0"/>
            </a:endParaRPr>
          </a:p>
          <a:p>
            <a:r>
              <a:rPr lang="bg-BG" dirty="0"/>
              <a:t> </a:t>
            </a:r>
          </a:p>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В </a:t>
            </a:r>
            <a:r>
              <a:rPr lang="bg-BG" sz="2000" dirty="0">
                <a:latin typeface="Tahoma" panose="020B0604030504040204" pitchFamily="34" charset="0"/>
                <a:ea typeface="Tahoma" panose="020B0604030504040204" pitchFamily="34" charset="0"/>
                <a:cs typeface="Tahoma" panose="020B0604030504040204" pitchFamily="34" charset="0"/>
              </a:rPr>
              <a:t>Районен съд  Шумен за отчетния период са работили двама съдии по вписванията. До момента не е обявен конкурс за заемане на свободната щатна бройка за длъжност „съдия по вписванията“, Юлия Добрева Петрова е назначена до провеждане на конкурс.</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За </a:t>
            </a:r>
            <a:r>
              <a:rPr lang="bg-BG" sz="2000" dirty="0">
                <a:latin typeface="Tahoma" panose="020B0604030504040204" pitchFamily="34" charset="0"/>
                <a:ea typeface="Tahoma" panose="020B0604030504040204" pitchFamily="34" charset="0"/>
                <a:cs typeface="Tahoma" panose="020B0604030504040204" pitchFamily="34" charset="0"/>
              </a:rPr>
              <a:t>периода от 01.</a:t>
            </a:r>
            <a:r>
              <a:rPr lang="bg-BG" sz="2000" dirty="0" err="1">
                <a:latin typeface="Tahoma" panose="020B0604030504040204" pitchFamily="34" charset="0"/>
                <a:ea typeface="Tahoma" panose="020B0604030504040204" pitchFamily="34" charset="0"/>
                <a:cs typeface="Tahoma" panose="020B0604030504040204" pitchFamily="34" charset="0"/>
              </a:rPr>
              <a:t>01</a:t>
            </a:r>
            <a:r>
              <a:rPr lang="bg-BG" sz="2000" dirty="0">
                <a:latin typeface="Tahoma" panose="020B0604030504040204" pitchFamily="34" charset="0"/>
                <a:ea typeface="Tahoma" panose="020B0604030504040204" pitchFamily="34" charset="0"/>
                <a:cs typeface="Tahoma" panose="020B0604030504040204" pitchFamily="34" charset="0"/>
              </a:rPr>
              <a:t>.2024 г. до 31.12.2024 г., резултатите от работата на съдиите по вписванията, съгласно данните, които са предоставени на </a:t>
            </a:r>
            <a:r>
              <a:rPr lang="bg-BG" sz="2000" dirty="0" smtClean="0">
                <a:latin typeface="Tahoma" panose="020B0604030504040204" pitchFamily="34" charset="0"/>
                <a:ea typeface="Tahoma" panose="020B0604030504040204" pitchFamily="34" charset="0"/>
                <a:cs typeface="Tahoma" panose="020B0604030504040204" pitchFamily="34" charset="0"/>
              </a:rPr>
              <a:t>РС Шумен </a:t>
            </a:r>
            <a:r>
              <a:rPr lang="bg-BG" sz="2000" dirty="0">
                <a:latin typeface="Tahoma" panose="020B0604030504040204" pitchFamily="34" charset="0"/>
                <a:ea typeface="Tahoma" panose="020B0604030504040204" pitchFamily="34" charset="0"/>
                <a:cs typeface="Tahoma" panose="020B0604030504040204" pitchFamily="34" charset="0"/>
              </a:rPr>
              <a:t>от Служба по вписванията Шумен при Агенция по вписванията гр.София  са следните</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dirty="0">
                <a:latin typeface="Arial" panose="020B0604020202020204" pitchFamily="34" charset="0"/>
                <a:cs typeface="Arial" panose="020B0604020202020204" pitchFamily="34" charset="0"/>
              </a:rPr>
              <a:t> </a:t>
            </a:r>
          </a:p>
        </p:txBody>
      </p:sp>
      <p:graphicFrame>
        <p:nvGraphicFramePr>
          <p:cNvPr id="3" name="Table 2"/>
          <p:cNvGraphicFramePr>
            <a:graphicFrameLocks noGrp="1"/>
          </p:cNvGraphicFramePr>
          <p:nvPr>
            <p:extLst>
              <p:ext uri="{D42A27DB-BD31-4B8C-83A1-F6EECF244321}">
                <p14:modId xmlns:p14="http://schemas.microsoft.com/office/powerpoint/2010/main" val="3254119793"/>
              </p:ext>
            </p:extLst>
          </p:nvPr>
        </p:nvGraphicFramePr>
        <p:xfrm>
          <a:off x="215516" y="3861048"/>
          <a:ext cx="8676964" cy="2293992"/>
        </p:xfrm>
        <a:graphic>
          <a:graphicData uri="http://schemas.openxmlformats.org/drawingml/2006/table">
            <a:tbl>
              <a:tblPr firstRow="1" firstCol="1" bandRow="1">
                <a:tableStyleId>{5C22544A-7EE6-4342-B048-85BDC9FD1C3A}</a:tableStyleId>
              </a:tblPr>
              <a:tblGrid>
                <a:gridCol w="1476164"/>
                <a:gridCol w="1518100"/>
                <a:gridCol w="1857322"/>
                <a:gridCol w="1755763"/>
                <a:gridCol w="2069615"/>
              </a:tblGrid>
              <a:tr h="648072">
                <a:tc>
                  <a:txBody>
                    <a:bodyPr/>
                    <a:lstStyle/>
                    <a:p>
                      <a:endParaRPr lang="bg-BG" dirty="0" smtClean="0"/>
                    </a:p>
                    <a:p>
                      <a:r>
                        <a:rPr lang="bg-BG" dirty="0" smtClean="0"/>
                        <a:t>СЪДИЯ</a:t>
                      </a:r>
                      <a:endParaRPr lang="bg-BG" dirty="0"/>
                    </a:p>
                  </a:txBody>
                  <a:tcPr marL="68580" marR="68580" marT="0" marB="0"/>
                </a:tc>
                <a:tc>
                  <a:txBody>
                    <a:bodyPr/>
                    <a:lstStyle/>
                    <a:p>
                      <a:r>
                        <a:rPr lang="bg-BG" dirty="0" smtClean="0"/>
                        <a:t>ВПИСВА-НИЯ</a:t>
                      </a:r>
                      <a:endParaRPr lang="bg-BG" dirty="0"/>
                    </a:p>
                  </a:txBody>
                  <a:tcPr marL="68580" marR="68580" marT="0" marB="0"/>
                </a:tc>
                <a:tc>
                  <a:txBody>
                    <a:bodyPr/>
                    <a:lstStyle/>
                    <a:p>
                      <a:r>
                        <a:rPr lang="bg-BG" dirty="0" smtClean="0"/>
                        <a:t>УДОСТО-</a:t>
                      </a:r>
                    </a:p>
                    <a:p>
                      <a:r>
                        <a:rPr lang="bg-BG" dirty="0" smtClean="0"/>
                        <a:t>ВЕРЕНИЯ</a:t>
                      </a:r>
                      <a:endParaRPr lang="bg-BG" dirty="0"/>
                    </a:p>
                  </a:txBody>
                  <a:tcPr marL="68580" marR="68580" marT="0" marB="0"/>
                </a:tc>
                <a:tc>
                  <a:txBody>
                    <a:bodyPr/>
                    <a:lstStyle/>
                    <a:p>
                      <a:r>
                        <a:rPr lang="bg-BG" dirty="0" smtClean="0"/>
                        <a:t>ПРЕПИСИ</a:t>
                      </a:r>
                      <a:endParaRPr lang="bg-BG" dirty="0"/>
                    </a:p>
                  </a:txBody>
                  <a:tcPr marL="68580" marR="68580" marT="0" marB="0"/>
                </a:tc>
                <a:tc>
                  <a:txBody>
                    <a:bodyPr/>
                    <a:lstStyle/>
                    <a:p>
                      <a:r>
                        <a:rPr lang="bg-BG" dirty="0" smtClean="0"/>
                        <a:t>ОТКАЗИ</a:t>
                      </a:r>
                      <a:endParaRPr lang="bg-BG" dirty="0"/>
                    </a:p>
                  </a:txBody>
                  <a:tcPr marL="68580" marR="68580" marT="0" marB="0"/>
                </a:tc>
              </a:tr>
              <a:tr h="288032">
                <a:tc>
                  <a:txBody>
                    <a:bodyPr/>
                    <a:lstStyle/>
                    <a:p>
                      <a:r>
                        <a:rPr lang="bg-BG" dirty="0" smtClean="0"/>
                        <a:t>З.</a:t>
                      </a:r>
                      <a:r>
                        <a:rPr lang="bg-BG" baseline="0" dirty="0" smtClean="0"/>
                        <a:t> Йорданова</a:t>
                      </a:r>
                      <a:endParaRPr lang="bg-BG" dirty="0"/>
                    </a:p>
                  </a:txBody>
                  <a:tcPr marL="68580" marR="68580" marT="0" marB="0"/>
                </a:tc>
                <a:tc>
                  <a:txBody>
                    <a:bodyPr/>
                    <a:lstStyle/>
                    <a:p>
                      <a:pPr algn="ctr"/>
                      <a:r>
                        <a:rPr lang="bg-BG" dirty="0" smtClean="0">
                          <a:latin typeface="Arial" panose="020B0604020202020204" pitchFamily="34" charset="0"/>
                          <a:cs typeface="Arial" panose="020B0604020202020204" pitchFamily="34" charset="0"/>
                        </a:rPr>
                        <a:t>3959</a:t>
                      </a:r>
                      <a:endParaRPr lang="bg-BG" dirty="0">
                        <a:latin typeface="Arial" panose="020B0604020202020204" pitchFamily="34" charset="0"/>
                        <a:cs typeface="Arial" panose="020B0604020202020204" pitchFamily="34" charset="0"/>
                      </a:endParaRPr>
                    </a:p>
                  </a:txBody>
                  <a:tcPr marL="68580" marR="68580" marT="0" marB="0"/>
                </a:tc>
                <a:tc>
                  <a:txBody>
                    <a:bodyPr/>
                    <a:lstStyle/>
                    <a:p>
                      <a:pPr algn="ctr"/>
                      <a:r>
                        <a:rPr lang="bg-BG" dirty="0" smtClean="0">
                          <a:latin typeface="Arial" panose="020B0604020202020204" pitchFamily="34" charset="0"/>
                          <a:cs typeface="Arial" panose="020B0604020202020204" pitchFamily="34" charset="0"/>
                        </a:rPr>
                        <a:t>2217</a:t>
                      </a:r>
                      <a:endParaRPr lang="bg-BG" dirty="0">
                        <a:latin typeface="Arial" panose="020B0604020202020204" pitchFamily="34" charset="0"/>
                        <a:cs typeface="Arial" panose="020B0604020202020204" pitchFamily="34" charset="0"/>
                      </a:endParaRPr>
                    </a:p>
                  </a:txBody>
                  <a:tcPr marL="68580" marR="68580" marT="0" marB="0"/>
                </a:tc>
                <a:tc>
                  <a:txBody>
                    <a:bodyPr/>
                    <a:lstStyle/>
                    <a:p>
                      <a:pPr algn="ctr"/>
                      <a:r>
                        <a:rPr lang="bg-BG" dirty="0" smtClean="0">
                          <a:latin typeface="Arial" panose="020B0604020202020204" pitchFamily="34" charset="0"/>
                          <a:cs typeface="Arial" panose="020B0604020202020204" pitchFamily="34" charset="0"/>
                        </a:rPr>
                        <a:t>1531</a:t>
                      </a:r>
                      <a:endParaRPr lang="bg-BG" dirty="0">
                        <a:latin typeface="Arial" panose="020B0604020202020204" pitchFamily="34" charset="0"/>
                        <a:cs typeface="Arial" panose="020B0604020202020204" pitchFamily="34" charset="0"/>
                      </a:endParaRPr>
                    </a:p>
                  </a:txBody>
                  <a:tcPr marL="68580" marR="68580" marT="0" marB="0"/>
                </a:tc>
                <a:tc>
                  <a:txBody>
                    <a:bodyPr/>
                    <a:lstStyle/>
                    <a:p>
                      <a:r>
                        <a:rPr lang="bg-BG" dirty="0" smtClean="0">
                          <a:latin typeface="Arial" panose="020B0604020202020204" pitchFamily="34" charset="0"/>
                          <a:cs typeface="Arial" panose="020B0604020202020204" pitchFamily="34" charset="0"/>
                        </a:rPr>
                        <a:t>21- необжалвани</a:t>
                      </a:r>
                      <a:endParaRPr lang="bg-BG" dirty="0">
                        <a:latin typeface="Arial" panose="020B0604020202020204" pitchFamily="34" charset="0"/>
                        <a:cs typeface="Arial" panose="020B0604020202020204" pitchFamily="34" charset="0"/>
                      </a:endParaRPr>
                    </a:p>
                  </a:txBody>
                  <a:tcPr marL="68580" marR="68580" marT="0" marB="0"/>
                </a:tc>
              </a:tr>
              <a:tr h="274811">
                <a:tc>
                  <a:txBody>
                    <a:bodyPr/>
                    <a:lstStyle/>
                    <a:p>
                      <a:r>
                        <a:rPr lang="bg-BG" dirty="0" smtClean="0"/>
                        <a:t>Ю.Добрева-Петрова</a:t>
                      </a:r>
                      <a:endParaRPr lang="bg-BG" dirty="0"/>
                    </a:p>
                  </a:txBody>
                  <a:tcPr marL="68580" marR="68580" marT="0" marB="0"/>
                </a:tc>
                <a:tc>
                  <a:txBody>
                    <a:bodyPr/>
                    <a:lstStyle/>
                    <a:p>
                      <a:pPr algn="ctr"/>
                      <a:r>
                        <a:rPr lang="bg-BG" dirty="0" smtClean="0">
                          <a:latin typeface="Arial" panose="020B0604020202020204" pitchFamily="34" charset="0"/>
                          <a:cs typeface="Arial" panose="020B0604020202020204" pitchFamily="34" charset="0"/>
                        </a:rPr>
                        <a:t>3576</a:t>
                      </a:r>
                      <a:endParaRPr lang="bg-BG" dirty="0">
                        <a:latin typeface="Arial" panose="020B0604020202020204" pitchFamily="34" charset="0"/>
                        <a:cs typeface="Arial" panose="020B0604020202020204" pitchFamily="34" charset="0"/>
                      </a:endParaRPr>
                    </a:p>
                  </a:txBody>
                  <a:tcPr marL="68580" marR="68580" marT="0" marB="0"/>
                </a:tc>
                <a:tc>
                  <a:txBody>
                    <a:bodyPr/>
                    <a:lstStyle/>
                    <a:p>
                      <a:pPr algn="ctr"/>
                      <a:r>
                        <a:rPr lang="bg-BG" dirty="0" smtClean="0">
                          <a:latin typeface="Arial" panose="020B0604020202020204" pitchFamily="34" charset="0"/>
                          <a:cs typeface="Arial" panose="020B0604020202020204" pitchFamily="34" charset="0"/>
                        </a:rPr>
                        <a:t>1937</a:t>
                      </a:r>
                      <a:endParaRPr lang="bg-BG" dirty="0">
                        <a:latin typeface="Arial" panose="020B0604020202020204" pitchFamily="34" charset="0"/>
                        <a:cs typeface="Arial" panose="020B0604020202020204" pitchFamily="34" charset="0"/>
                      </a:endParaRPr>
                    </a:p>
                  </a:txBody>
                  <a:tcPr marL="68580" marR="68580" marT="0" marB="0"/>
                </a:tc>
                <a:tc>
                  <a:txBody>
                    <a:bodyPr/>
                    <a:lstStyle/>
                    <a:p>
                      <a:pPr algn="ctr"/>
                      <a:r>
                        <a:rPr lang="bg-BG" dirty="0" smtClean="0">
                          <a:latin typeface="Arial" panose="020B0604020202020204" pitchFamily="34" charset="0"/>
                          <a:cs typeface="Arial" panose="020B0604020202020204" pitchFamily="34" charset="0"/>
                        </a:rPr>
                        <a:t>1260</a:t>
                      </a:r>
                      <a:endParaRPr lang="bg-BG" dirty="0">
                        <a:latin typeface="Arial" panose="020B0604020202020204" pitchFamily="34" charset="0"/>
                        <a:cs typeface="Arial" panose="020B0604020202020204" pitchFamily="34" charset="0"/>
                      </a:endParaRPr>
                    </a:p>
                  </a:txBody>
                  <a:tcPr marL="68580" marR="68580" marT="0" marB="0"/>
                </a:tc>
                <a:tc>
                  <a:txBody>
                    <a:bodyPr/>
                    <a:lstStyle/>
                    <a:p>
                      <a:r>
                        <a:rPr lang="bg-BG" dirty="0" smtClean="0">
                          <a:latin typeface="Arial" panose="020B0604020202020204" pitchFamily="34" charset="0"/>
                          <a:cs typeface="Arial" panose="020B0604020202020204" pitchFamily="34" charset="0"/>
                        </a:rPr>
                        <a:t>13-необжалвани</a:t>
                      </a:r>
                    </a:p>
                    <a:p>
                      <a:r>
                        <a:rPr lang="bg-BG" dirty="0" smtClean="0">
                          <a:latin typeface="Arial" panose="020B0604020202020204" pitchFamily="34" charset="0"/>
                          <a:cs typeface="Arial" panose="020B0604020202020204" pitchFamily="34" charset="0"/>
                        </a:rPr>
                        <a:t>1-обжалван и потвърден</a:t>
                      </a:r>
                      <a:endParaRPr lang="bg-BG" dirty="0">
                        <a:latin typeface="Arial" panose="020B0604020202020204" pitchFamily="34" charset="0"/>
                        <a:cs typeface="Arial" panose="020B0604020202020204" pitchFamily="34" charset="0"/>
                      </a:endParaRPr>
                    </a:p>
                  </a:txBody>
                  <a:tcPr marL="68580" marR="68580" marT="0" marB="0"/>
                </a:tc>
              </a:tr>
              <a:tr h="0">
                <a:tc>
                  <a:txBody>
                    <a:bodyPr/>
                    <a:lstStyle/>
                    <a:p>
                      <a:r>
                        <a:rPr lang="bg-BG" dirty="0" smtClean="0"/>
                        <a:t>общо</a:t>
                      </a:r>
                      <a:endParaRPr lang="bg-BG" dirty="0"/>
                    </a:p>
                  </a:txBody>
                  <a:tcPr marL="68580" marR="68580" marT="0" marB="0"/>
                </a:tc>
                <a:tc>
                  <a:txBody>
                    <a:bodyPr/>
                    <a:lstStyle/>
                    <a:p>
                      <a:pPr algn="ctr"/>
                      <a:r>
                        <a:rPr lang="bg-BG" dirty="0" smtClean="0">
                          <a:latin typeface="Arial" panose="020B0604020202020204" pitchFamily="34" charset="0"/>
                          <a:cs typeface="Arial" panose="020B0604020202020204" pitchFamily="34" charset="0"/>
                        </a:rPr>
                        <a:t>7537</a:t>
                      </a:r>
                      <a:endParaRPr lang="bg-BG" dirty="0">
                        <a:latin typeface="Arial" panose="020B0604020202020204" pitchFamily="34" charset="0"/>
                        <a:cs typeface="Arial" panose="020B0604020202020204" pitchFamily="34" charset="0"/>
                      </a:endParaRPr>
                    </a:p>
                  </a:txBody>
                  <a:tcPr marL="68580" marR="68580" marT="0" marB="0"/>
                </a:tc>
                <a:tc>
                  <a:txBody>
                    <a:bodyPr/>
                    <a:lstStyle/>
                    <a:p>
                      <a:pPr algn="ctr"/>
                      <a:r>
                        <a:rPr lang="bg-BG" dirty="0" smtClean="0">
                          <a:latin typeface="Arial" panose="020B0604020202020204" pitchFamily="34" charset="0"/>
                          <a:cs typeface="Arial" panose="020B0604020202020204" pitchFamily="34" charset="0"/>
                        </a:rPr>
                        <a:t>4154</a:t>
                      </a:r>
                      <a:endParaRPr lang="bg-BG" dirty="0">
                        <a:latin typeface="Arial" panose="020B0604020202020204" pitchFamily="34" charset="0"/>
                        <a:cs typeface="Arial" panose="020B0604020202020204" pitchFamily="34" charset="0"/>
                      </a:endParaRPr>
                    </a:p>
                  </a:txBody>
                  <a:tcPr marL="68580" marR="68580" marT="0" marB="0"/>
                </a:tc>
                <a:tc>
                  <a:txBody>
                    <a:bodyPr/>
                    <a:lstStyle/>
                    <a:p>
                      <a:pPr algn="ctr"/>
                      <a:r>
                        <a:rPr lang="bg-BG" dirty="0" smtClean="0">
                          <a:latin typeface="Arial" panose="020B0604020202020204" pitchFamily="34" charset="0"/>
                          <a:cs typeface="Arial" panose="020B0604020202020204" pitchFamily="34" charset="0"/>
                        </a:rPr>
                        <a:t>2791</a:t>
                      </a:r>
                      <a:endParaRPr lang="bg-BG" dirty="0">
                        <a:latin typeface="Arial" panose="020B0604020202020204" pitchFamily="34" charset="0"/>
                        <a:cs typeface="Arial" panose="020B0604020202020204" pitchFamily="34" charset="0"/>
                      </a:endParaRPr>
                    </a:p>
                  </a:txBody>
                  <a:tcPr marL="68580" marR="68580" marT="0" marB="0"/>
                </a:tc>
                <a:tc>
                  <a:txBody>
                    <a:bodyPr/>
                    <a:lstStyle/>
                    <a:p>
                      <a:r>
                        <a:rPr lang="bg-BG" dirty="0" smtClean="0">
                          <a:latin typeface="Arial" panose="020B0604020202020204" pitchFamily="34" charset="0"/>
                          <a:cs typeface="Arial" panose="020B0604020202020204" pitchFamily="34" charset="0"/>
                        </a:rPr>
                        <a:t>35</a:t>
                      </a:r>
                      <a:endParaRPr lang="bg-BG" dirty="0">
                        <a:latin typeface="Arial" panose="020B0604020202020204" pitchFamily="34" charset="0"/>
                        <a:cs typeface="Arial" panose="020B0604020202020204" pitchFamily="34" charset="0"/>
                      </a:endParaRPr>
                    </a:p>
                  </a:txBody>
                  <a:tcPr marL="68580" marR="68580" marT="0" marB="0"/>
                </a:tc>
              </a:tr>
            </a:tbl>
          </a:graphicData>
        </a:graphic>
      </p:graphicFrame>
    </p:spTree>
    <p:extLst>
      <p:ext uri="{BB962C8B-B14F-4D97-AF65-F5344CB8AC3E}">
        <p14:creationId xmlns:p14="http://schemas.microsoft.com/office/powerpoint/2010/main" val="2096272687"/>
      </p:ext>
    </p:extLst>
  </p:cSld>
  <p:clrMapOvr>
    <a:masterClrMapping/>
  </p:clrMapOvr>
  <p:transition spd="slow">
    <p:push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БЮРО СЪДИМОСТ</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51520" y="1052736"/>
            <a:ext cx="8640960" cy="5632311"/>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В </a:t>
            </a:r>
            <a:r>
              <a:rPr lang="bg-BG" sz="2000" dirty="0">
                <a:latin typeface="Tahoma" panose="020B0604030504040204" pitchFamily="34" charset="0"/>
                <a:ea typeface="Tahoma" panose="020B0604030504040204" pitchFamily="34" charset="0"/>
                <a:cs typeface="Tahoma" panose="020B0604030504040204" pitchFamily="34" charset="0"/>
              </a:rPr>
              <a:t>Бюро съдимост при </a:t>
            </a:r>
            <a:r>
              <a:rPr lang="bg-BG" sz="2000" dirty="0" smtClean="0">
                <a:latin typeface="Tahoma" panose="020B0604030504040204" pitchFamily="34" charset="0"/>
                <a:ea typeface="Tahoma" panose="020B0604030504040204" pitchFamily="34" charset="0"/>
                <a:cs typeface="Tahoma" panose="020B0604030504040204" pitchFamily="34" charset="0"/>
              </a:rPr>
              <a:t>РС Шумен </a:t>
            </a:r>
            <a:r>
              <a:rPr lang="bg-BG" sz="2000" dirty="0">
                <a:latin typeface="Tahoma" panose="020B0604030504040204" pitchFamily="34" charset="0"/>
                <a:ea typeface="Tahoma" panose="020B0604030504040204" pitchFamily="34" charset="0"/>
                <a:cs typeface="Tahoma" panose="020B0604030504040204" pitchFamily="34" charset="0"/>
              </a:rPr>
              <a:t>работят двама служители, чиято професионална подготовка е много </a:t>
            </a:r>
            <a:r>
              <a:rPr lang="bg-BG" sz="2000" dirty="0" smtClean="0">
                <a:latin typeface="Tahoma" panose="020B0604030504040204" pitchFamily="34" charset="0"/>
                <a:ea typeface="Tahoma" panose="020B0604030504040204" pitchFamily="34" charset="0"/>
                <a:cs typeface="Tahoma" panose="020B0604030504040204" pitchFamily="34" charset="0"/>
              </a:rPr>
              <a:t>добра, </a:t>
            </a:r>
            <a:r>
              <a:rPr lang="bg-BG" sz="2000" dirty="0">
                <a:latin typeface="Tahoma" panose="020B0604030504040204" pitchFamily="34" charset="0"/>
                <a:ea typeface="Tahoma" panose="020B0604030504040204" pitchFamily="34" charset="0"/>
                <a:cs typeface="Tahoma" panose="020B0604030504040204" pitchFamily="34" charset="0"/>
              </a:rPr>
              <a:t>с дългогодишен опит в съдебната система, придобили са необходимите знания и умения и работят без затруднения.  Обемът на работата на Бюро «Съдимост» при </a:t>
            </a:r>
            <a:r>
              <a:rPr lang="bg-BG" sz="2000" dirty="0" smtClean="0">
                <a:latin typeface="Tahoma" panose="020B0604030504040204" pitchFamily="34" charset="0"/>
                <a:ea typeface="Tahoma" panose="020B0604030504040204" pitchFamily="34" charset="0"/>
                <a:cs typeface="Tahoma" panose="020B0604030504040204" pitchFamily="34" charset="0"/>
              </a:rPr>
              <a:t>РС Шумен </a:t>
            </a:r>
            <a:r>
              <a:rPr lang="bg-BG" sz="2000" dirty="0">
                <a:latin typeface="Tahoma" panose="020B0604030504040204" pitchFamily="34" charset="0"/>
                <a:ea typeface="Tahoma" panose="020B0604030504040204" pitchFamily="34" charset="0"/>
                <a:cs typeface="Tahoma" panose="020B0604030504040204" pitchFamily="34" charset="0"/>
              </a:rPr>
              <a:t>през отчетния период запазва своята тенденцията. Въведената възможност за издаване на свидетелства за съдимост по електронен път не е довела до съществено намаляване обема на работа, макар тя безспорно да улеснява обслужването на гражданите и да е съществено удобство за тях. </a:t>
            </a: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	В </a:t>
            </a:r>
            <a:r>
              <a:rPr lang="bg-BG" sz="2000" dirty="0">
                <a:latin typeface="Tahoma" panose="020B0604030504040204" pitchFamily="34" charset="0"/>
                <a:ea typeface="Tahoma" panose="020B0604030504040204" pitchFamily="34" charset="0"/>
                <a:cs typeface="Tahoma" panose="020B0604030504040204" pitchFamily="34" charset="0"/>
              </a:rPr>
              <a:t>Бюро съдимост при </a:t>
            </a:r>
            <a:r>
              <a:rPr lang="bg-BG" sz="2000" dirty="0" smtClean="0">
                <a:latin typeface="Tahoma" panose="020B0604030504040204" pitchFamily="34" charset="0"/>
                <a:ea typeface="Tahoma" panose="020B0604030504040204" pitchFamily="34" charset="0"/>
                <a:cs typeface="Tahoma" panose="020B0604030504040204" pitchFamily="34" charset="0"/>
              </a:rPr>
              <a:t>РС Шумен </a:t>
            </a:r>
            <a:r>
              <a:rPr lang="bg-BG" sz="2000" dirty="0">
                <a:latin typeface="Tahoma" panose="020B0604030504040204" pitchFamily="34" charset="0"/>
                <a:ea typeface="Tahoma" panose="020B0604030504040204" pitchFamily="34" charset="0"/>
                <a:cs typeface="Tahoma" panose="020B0604030504040204" pitchFamily="34" charset="0"/>
              </a:rPr>
              <a:t>продължава работата с  внедрения нов програмен продукт, за работата във връзка с  влизането в сила от 01.09.2022г. на Наредбата за изменение и допълнение на Наредба № 8 от 2008 г. за функциите и организацията на дейността на бюрата за съдимост.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Благодарение </a:t>
            </a:r>
            <a:r>
              <a:rPr lang="bg-BG" sz="2000" dirty="0">
                <a:latin typeface="Tahoma" panose="020B0604030504040204" pitchFamily="34" charset="0"/>
                <a:ea typeface="Tahoma" panose="020B0604030504040204" pitchFamily="34" charset="0"/>
                <a:cs typeface="Tahoma" panose="020B0604030504040204" pitchFamily="34" charset="0"/>
              </a:rPr>
              <a:t>на усилията, добрата квалификация и дългогодишния опит на служителите от бюрото съдимост, всички технически трудности при работата с новия продукт бяха преодолени и те не се отразиха на ефективността и качеството на работата им. </a:t>
            </a:r>
          </a:p>
        </p:txBody>
      </p:sp>
    </p:spTree>
    <p:extLst>
      <p:ext uri="{BB962C8B-B14F-4D97-AF65-F5344CB8AC3E}">
        <p14:creationId xmlns:p14="http://schemas.microsoft.com/office/powerpoint/2010/main" val="1177012729"/>
      </p:ext>
    </p:extLst>
  </p:cSld>
  <p:clrMapOvr>
    <a:masterClrMapping/>
  </p:clrMapOvr>
  <p:transition spd="slow">
    <p:push di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172" y="260648"/>
            <a:ext cx="8640960" cy="1292662"/>
          </a:xfrm>
          <a:prstGeom prst="rect">
            <a:avLst/>
          </a:prstGeom>
        </p:spPr>
        <p:txBody>
          <a:bodyPr wrap="square">
            <a:spAutoFit/>
          </a:bodyPr>
          <a:lstStyle/>
          <a:p>
            <a:r>
              <a:rPr lang="bg-BG" dirty="0" smtClean="0"/>
              <a:t>	</a:t>
            </a:r>
            <a:r>
              <a:rPr lang="bg-BG" sz="2000" dirty="0" smtClean="0">
                <a:latin typeface="Tahoma" panose="020B0604030504040204" pitchFamily="34" charset="0"/>
                <a:ea typeface="Tahoma" panose="020B0604030504040204" pitchFamily="34" charset="0"/>
                <a:cs typeface="Tahoma" panose="020B0604030504040204" pitchFamily="34" charset="0"/>
              </a:rPr>
              <a:t>Данните </a:t>
            </a:r>
            <a:r>
              <a:rPr lang="bg-BG" sz="2000" dirty="0">
                <a:latin typeface="Tahoma" panose="020B0604030504040204" pitchFamily="34" charset="0"/>
                <a:ea typeface="Tahoma" panose="020B0604030504040204" pitchFamily="34" charset="0"/>
                <a:cs typeface="Tahoma" panose="020B0604030504040204" pitchFamily="34" charset="0"/>
              </a:rPr>
              <a:t>за работата на Бюро «Съдимост» при Районен съд – Шумен през отчетния период, в сравнение с предходните години се онагледява в следната таблица:</a:t>
            </a:r>
          </a:p>
          <a:p>
            <a:r>
              <a:rPr lang="bg-BG" dirty="0"/>
              <a:t> </a:t>
            </a:r>
          </a:p>
        </p:txBody>
      </p:sp>
      <p:graphicFrame>
        <p:nvGraphicFramePr>
          <p:cNvPr id="4" name="Table 3"/>
          <p:cNvGraphicFramePr>
            <a:graphicFrameLocks noGrp="1"/>
          </p:cNvGraphicFramePr>
          <p:nvPr>
            <p:extLst>
              <p:ext uri="{D42A27DB-BD31-4B8C-83A1-F6EECF244321}">
                <p14:modId xmlns:p14="http://schemas.microsoft.com/office/powerpoint/2010/main" val="2340405891"/>
              </p:ext>
            </p:extLst>
          </p:nvPr>
        </p:nvGraphicFramePr>
        <p:xfrm>
          <a:off x="971600" y="1916832"/>
          <a:ext cx="7416824" cy="3243839"/>
        </p:xfrm>
        <a:graphic>
          <a:graphicData uri="http://schemas.openxmlformats.org/drawingml/2006/table">
            <a:tbl>
              <a:tblPr firstRow="1" firstCol="1" lastRow="1" lastCol="1" bandRow="1" bandCol="1">
                <a:tableStyleId>{5C22544A-7EE6-4342-B048-85BDC9FD1C3A}</a:tableStyleId>
              </a:tblPr>
              <a:tblGrid>
                <a:gridCol w="1368152"/>
                <a:gridCol w="2371403"/>
                <a:gridCol w="1858997"/>
                <a:gridCol w="1818272"/>
              </a:tblGrid>
              <a:tr h="1093363">
                <a:tc>
                  <a:txBody>
                    <a:bodyPr/>
                    <a:lstStyle/>
                    <a:p>
                      <a:pPr marR="180340" algn="just">
                        <a:lnSpc>
                          <a:spcPct val="115000"/>
                        </a:lnSpc>
                        <a:spcAft>
                          <a:spcPts val="0"/>
                        </a:spcAft>
                      </a:pPr>
                      <a:r>
                        <a:rPr lang="bg-BG" sz="2000" dirty="0">
                          <a:effectLst/>
                        </a:rPr>
                        <a:t>година</a:t>
                      </a:r>
                      <a:endParaRPr lang="bg-BG" sz="2000" dirty="0">
                        <a:effectLst/>
                        <a:latin typeface="HebarU"/>
                        <a:ea typeface="Times New Roman"/>
                        <a:cs typeface="HebarU"/>
                      </a:endParaRPr>
                    </a:p>
                  </a:txBody>
                  <a:tcPr marL="68580" marR="68580" marT="0" marB="0"/>
                </a:tc>
                <a:tc>
                  <a:txBody>
                    <a:bodyPr/>
                    <a:lstStyle/>
                    <a:p>
                      <a:pPr marR="180340" algn="just">
                        <a:lnSpc>
                          <a:spcPct val="115000"/>
                        </a:lnSpc>
                        <a:spcAft>
                          <a:spcPts val="0"/>
                        </a:spcAft>
                      </a:pPr>
                      <a:r>
                        <a:rPr lang="bg-BG" sz="2000" dirty="0">
                          <a:effectLst/>
                        </a:rPr>
                        <a:t>Свидетелства за съдимост</a:t>
                      </a:r>
                      <a:endParaRPr lang="bg-BG" sz="2000" dirty="0">
                        <a:effectLst/>
                        <a:latin typeface="HebarU"/>
                        <a:ea typeface="Times New Roman"/>
                        <a:cs typeface="HebarU"/>
                      </a:endParaRPr>
                    </a:p>
                  </a:txBody>
                  <a:tcPr marL="68580" marR="68580" marT="0" marB="0"/>
                </a:tc>
                <a:tc>
                  <a:txBody>
                    <a:bodyPr/>
                    <a:lstStyle/>
                    <a:p>
                      <a:pPr marR="180340" algn="just">
                        <a:lnSpc>
                          <a:spcPct val="115000"/>
                        </a:lnSpc>
                        <a:spcAft>
                          <a:spcPts val="0"/>
                        </a:spcAft>
                      </a:pPr>
                      <a:r>
                        <a:rPr lang="bg-BG" sz="2000" dirty="0">
                          <a:effectLst/>
                        </a:rPr>
                        <a:t>Справки за съдимост</a:t>
                      </a:r>
                      <a:endParaRPr lang="bg-BG" sz="2000" dirty="0">
                        <a:effectLst/>
                        <a:latin typeface="HebarU"/>
                        <a:ea typeface="Times New Roman"/>
                        <a:cs typeface="HebarU"/>
                      </a:endParaRPr>
                    </a:p>
                  </a:txBody>
                  <a:tcPr marL="68580" marR="68580" marT="0" marB="0"/>
                </a:tc>
                <a:tc>
                  <a:txBody>
                    <a:bodyPr/>
                    <a:lstStyle/>
                    <a:p>
                      <a:pPr marR="180340" algn="just">
                        <a:lnSpc>
                          <a:spcPct val="115000"/>
                        </a:lnSpc>
                        <a:spcAft>
                          <a:spcPts val="0"/>
                        </a:spcAft>
                      </a:pPr>
                      <a:r>
                        <a:rPr lang="bg-BG" sz="2000">
                          <a:effectLst/>
                        </a:rPr>
                        <a:t>Общо</a:t>
                      </a:r>
                      <a:endParaRPr lang="bg-BG" sz="2000">
                        <a:effectLst/>
                        <a:latin typeface="HebarU"/>
                        <a:ea typeface="Times New Roman"/>
                        <a:cs typeface="HebarU"/>
                      </a:endParaRPr>
                    </a:p>
                  </a:txBody>
                  <a:tcPr marL="68580" marR="68580" marT="0" marB="0"/>
                </a:tc>
              </a:tr>
              <a:tr h="537619">
                <a:tc>
                  <a:txBody>
                    <a:bodyPr/>
                    <a:lstStyle/>
                    <a:p>
                      <a:pPr marR="180340" algn="just">
                        <a:lnSpc>
                          <a:spcPct val="115000"/>
                        </a:lnSpc>
                        <a:spcAft>
                          <a:spcPts val="0"/>
                        </a:spcAft>
                      </a:pPr>
                      <a:r>
                        <a:rPr lang="bg-BG" sz="2000">
                          <a:effectLst/>
                        </a:rPr>
                        <a:t>2021</a:t>
                      </a:r>
                      <a:endParaRPr lang="bg-BG" sz="2000">
                        <a:effectLst/>
                        <a:latin typeface="HebarU"/>
                        <a:ea typeface="Times New Roman"/>
                        <a:cs typeface="HebarU"/>
                      </a:endParaRPr>
                    </a:p>
                  </a:txBody>
                  <a:tcPr marL="68580" marR="68580" marT="0" marB="0"/>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5673</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1407</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7080</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37619">
                <a:tc>
                  <a:txBody>
                    <a:bodyPr/>
                    <a:lstStyle/>
                    <a:p>
                      <a:pPr marR="180340" algn="just">
                        <a:lnSpc>
                          <a:spcPct val="115000"/>
                        </a:lnSpc>
                        <a:spcAft>
                          <a:spcPts val="0"/>
                        </a:spcAft>
                      </a:pPr>
                      <a:r>
                        <a:rPr lang="bg-BG" sz="2000">
                          <a:effectLst/>
                        </a:rPr>
                        <a:t>2022</a:t>
                      </a:r>
                      <a:endParaRPr lang="bg-BG" sz="2000">
                        <a:effectLst/>
                        <a:latin typeface="HebarU"/>
                        <a:ea typeface="Times New Roman"/>
                        <a:cs typeface="HebarU"/>
                      </a:endParaRPr>
                    </a:p>
                  </a:txBody>
                  <a:tcPr marL="68580" marR="68580" marT="0" marB="0"/>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5970</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1290</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7260</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37619">
                <a:tc>
                  <a:txBody>
                    <a:bodyPr/>
                    <a:lstStyle/>
                    <a:p>
                      <a:pPr marR="180340" algn="just">
                        <a:lnSpc>
                          <a:spcPct val="115000"/>
                        </a:lnSpc>
                        <a:spcAft>
                          <a:spcPts val="0"/>
                        </a:spcAft>
                      </a:pPr>
                      <a:r>
                        <a:rPr lang="bg-BG" sz="2000">
                          <a:effectLst/>
                        </a:rPr>
                        <a:t>2023</a:t>
                      </a:r>
                      <a:endParaRPr lang="bg-BG" sz="2000">
                        <a:effectLst/>
                        <a:latin typeface="HebarU"/>
                        <a:ea typeface="Times New Roman"/>
                        <a:cs typeface="HebarU"/>
                      </a:endParaRPr>
                    </a:p>
                  </a:txBody>
                  <a:tcPr marL="68580" marR="68580" marT="0" marB="0"/>
                </a:tc>
                <a:tc>
                  <a:txBody>
                    <a:bodyPr/>
                    <a:lstStyle/>
                    <a:p>
                      <a:pPr marR="180340" indent="457200" algn="just">
                        <a:lnSpc>
                          <a:spcPct val="115000"/>
                        </a:lnSpc>
                        <a:spcAft>
                          <a:spcPts val="0"/>
                        </a:spcAft>
                      </a:pPr>
                      <a:r>
                        <a:rPr lang="bg-BG" sz="2000" b="0">
                          <a:solidFill>
                            <a:schemeClr val="tx1"/>
                          </a:solidFill>
                          <a:effectLst/>
                          <a:latin typeface="Arial" panose="020B0604020202020204" pitchFamily="34" charset="0"/>
                          <a:cs typeface="Arial" panose="020B0604020202020204" pitchFamily="34" charset="0"/>
                        </a:rPr>
                        <a:t>5453</a:t>
                      </a:r>
                      <a:endParaRPr lang="bg-BG" sz="2000" b="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  948</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6401</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37619">
                <a:tc>
                  <a:txBody>
                    <a:bodyPr/>
                    <a:lstStyle/>
                    <a:p>
                      <a:pPr marR="180340" algn="just">
                        <a:lnSpc>
                          <a:spcPct val="115000"/>
                        </a:lnSpc>
                        <a:spcAft>
                          <a:spcPts val="0"/>
                        </a:spcAft>
                      </a:pPr>
                      <a:r>
                        <a:rPr lang="bg-BG" sz="2000">
                          <a:effectLst/>
                        </a:rPr>
                        <a:t>2024</a:t>
                      </a:r>
                      <a:endParaRPr lang="bg-BG" sz="2000">
                        <a:effectLst/>
                        <a:latin typeface="HebarU"/>
                        <a:ea typeface="Times New Roman"/>
                        <a:cs typeface="HebarU"/>
                      </a:endParaRPr>
                    </a:p>
                  </a:txBody>
                  <a:tcPr marL="68580" marR="68580" marT="0" marB="0"/>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5098</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1034</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R="180340" indent="457200" algn="just">
                        <a:lnSpc>
                          <a:spcPct val="115000"/>
                        </a:lnSpc>
                        <a:spcAft>
                          <a:spcPts val="0"/>
                        </a:spcAft>
                      </a:pPr>
                      <a:r>
                        <a:rPr lang="bg-BG" sz="2000" b="0" dirty="0">
                          <a:solidFill>
                            <a:schemeClr val="tx1"/>
                          </a:solidFill>
                          <a:effectLst/>
                          <a:latin typeface="Arial" panose="020B0604020202020204" pitchFamily="34" charset="0"/>
                          <a:cs typeface="Arial" panose="020B0604020202020204" pitchFamily="34" charset="0"/>
                        </a:rPr>
                        <a:t>6132</a:t>
                      </a:r>
                      <a:endParaRPr lang="bg-BG" sz="2000" b="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extLst>
      <p:ext uri="{BB962C8B-B14F-4D97-AF65-F5344CB8AC3E}">
        <p14:creationId xmlns:p14="http://schemas.microsoft.com/office/powerpoint/2010/main" val="330787603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20080"/>
          </a:xfrm>
        </p:spPr>
        <p:txBody>
          <a:bodyPr>
            <a:normAutofit/>
          </a:bodyPr>
          <a:lstStyle/>
          <a:p>
            <a:pPr algn="ctr"/>
            <a:r>
              <a:rPr lang="bg-BG" sz="2400" dirty="0" smtClean="0">
                <a:latin typeface="Tahoma" panose="020B0604030504040204" pitchFamily="34" charset="0"/>
                <a:ea typeface="Tahoma" panose="020B0604030504040204" pitchFamily="34" charset="0"/>
                <a:cs typeface="Tahoma" panose="020B0604030504040204" pitchFamily="34" charset="0"/>
              </a:rPr>
              <a:t>СЪДЕБНИ ЗАСЕДАТЕЛИ</a:t>
            </a:r>
            <a:endParaRPr lang="bg-BG" sz="24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51520" y="764704"/>
            <a:ext cx="8640960" cy="5940088"/>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В предвидените от  </a:t>
            </a:r>
            <a:r>
              <a:rPr lang="bg-BG" sz="2000" dirty="0">
                <a:latin typeface="Tahoma" panose="020B0604030504040204" pitchFamily="34" charset="0"/>
                <a:ea typeface="Tahoma" panose="020B0604030504040204" pitchFamily="34" charset="0"/>
                <a:cs typeface="Tahoma" panose="020B0604030504040204" pitchFamily="34" charset="0"/>
              </a:rPr>
              <a:t>закона  </a:t>
            </a:r>
            <a:r>
              <a:rPr lang="bg-BG" sz="2000" dirty="0" smtClean="0">
                <a:latin typeface="Tahoma" panose="020B0604030504040204" pitchFamily="34" charset="0"/>
                <a:ea typeface="Tahoma" panose="020B0604030504040204" pitchFamily="34" charset="0"/>
                <a:cs typeface="Tahoma" panose="020B0604030504040204" pitchFamily="34" charset="0"/>
              </a:rPr>
              <a:t>случаи </a:t>
            </a:r>
            <a:r>
              <a:rPr lang="bg-BG" sz="2000" dirty="0">
                <a:latin typeface="Tahoma" panose="020B0604030504040204" pitchFamily="34" charset="0"/>
                <a:ea typeface="Tahoma" panose="020B0604030504040204" pitchFamily="34" charset="0"/>
                <a:cs typeface="Tahoma" panose="020B0604030504040204" pitchFamily="34" charset="0"/>
              </a:rPr>
              <a:t>в </a:t>
            </a:r>
            <a:r>
              <a:rPr lang="bg-BG" sz="2000" dirty="0" smtClean="0">
                <a:latin typeface="Tahoma" panose="020B0604030504040204" pitchFamily="34" charset="0"/>
                <a:ea typeface="Tahoma" panose="020B0604030504040204" pitchFamily="34" charset="0"/>
                <a:cs typeface="Tahoma" panose="020B0604030504040204" pitchFamily="34" charset="0"/>
              </a:rPr>
              <a:t>състава на съда, който </a:t>
            </a:r>
            <a:r>
              <a:rPr lang="bg-BG" sz="2000" dirty="0">
                <a:latin typeface="Tahoma" panose="020B0604030504040204" pitchFamily="34" charset="0"/>
                <a:ea typeface="Tahoma" panose="020B0604030504040204" pitchFamily="34" charset="0"/>
                <a:cs typeface="Tahoma" panose="020B0604030504040204" pitchFamily="34" charset="0"/>
              </a:rPr>
              <a:t>разглежда </a:t>
            </a:r>
            <a:r>
              <a:rPr lang="bg-BG" sz="2000" dirty="0" smtClean="0">
                <a:latin typeface="Tahoma" panose="020B0604030504040204" pitchFamily="34" charset="0"/>
                <a:ea typeface="Tahoma" panose="020B0604030504040204" pitchFamily="34" charset="0"/>
                <a:cs typeface="Tahoma" panose="020B0604030504040204" pitchFamily="34" charset="0"/>
              </a:rPr>
              <a:t>делото като </a:t>
            </a:r>
            <a:r>
              <a:rPr lang="bg-BG" sz="2000" dirty="0">
                <a:latin typeface="Tahoma" panose="020B0604030504040204" pitchFamily="34" charset="0"/>
                <a:ea typeface="Tahoma" panose="020B0604030504040204" pitchFamily="34" charset="0"/>
                <a:cs typeface="Tahoma" panose="020B0604030504040204" pitchFamily="34" charset="0"/>
              </a:rPr>
              <a:t>първа инстанция, участват и съдебни </a:t>
            </a:r>
            <a:r>
              <a:rPr lang="bg-BG" sz="2000" dirty="0" smtClean="0">
                <a:latin typeface="Tahoma" panose="020B0604030504040204" pitchFamily="34" charset="0"/>
                <a:ea typeface="Tahoma" panose="020B0604030504040204" pitchFamily="34" charset="0"/>
                <a:cs typeface="Tahoma" panose="020B0604030504040204" pitchFamily="34" charset="0"/>
              </a:rPr>
              <a:t>заседатели. Статутът </a:t>
            </a:r>
            <a:r>
              <a:rPr lang="bg-BG" sz="2000" dirty="0">
                <a:latin typeface="Tahoma" panose="020B0604030504040204" pitchFamily="34" charset="0"/>
                <a:ea typeface="Tahoma" panose="020B0604030504040204" pitchFamily="34" charset="0"/>
                <a:cs typeface="Tahoma" panose="020B0604030504040204" pitchFamily="34" charset="0"/>
              </a:rPr>
              <a:t>им е уреден в чл.66 и сл. от ЗСВ. Съдебните заседатели за </a:t>
            </a:r>
            <a:r>
              <a:rPr lang="bg-BG" sz="2000" dirty="0" smtClean="0">
                <a:latin typeface="Tahoma" panose="020B0604030504040204" pitchFamily="34" charset="0"/>
                <a:ea typeface="Tahoma" panose="020B0604030504040204" pitchFamily="34" charset="0"/>
                <a:cs typeface="Tahoma" panose="020B0604030504040204" pitchFamily="34" charset="0"/>
              </a:rPr>
              <a:t>РС Шумен </a:t>
            </a:r>
            <a:r>
              <a:rPr lang="bg-BG" sz="2000" dirty="0">
                <a:latin typeface="Tahoma" panose="020B0604030504040204" pitchFamily="34" charset="0"/>
                <a:ea typeface="Tahoma" panose="020B0604030504040204" pitchFamily="34" charset="0"/>
                <a:cs typeface="Tahoma" panose="020B0604030504040204" pitchFamily="34" charset="0"/>
              </a:rPr>
              <a:t>се избират от Общото събрание на съдиите от </a:t>
            </a:r>
            <a:r>
              <a:rPr lang="bg-BG" sz="2000" dirty="0" smtClean="0">
                <a:latin typeface="Tahoma" panose="020B0604030504040204" pitchFamily="34" charset="0"/>
                <a:ea typeface="Tahoma" panose="020B0604030504040204" pitchFamily="34" charset="0"/>
                <a:cs typeface="Tahoma" panose="020B0604030504040204" pitchFamily="34" charset="0"/>
              </a:rPr>
              <a:t>ОС Шумен. Благодарение </a:t>
            </a:r>
            <a:r>
              <a:rPr lang="bg-BG" sz="2000" dirty="0">
                <a:latin typeface="Tahoma" panose="020B0604030504040204" pitchFamily="34" charset="0"/>
                <a:ea typeface="Tahoma" panose="020B0604030504040204" pitchFamily="34" charset="0"/>
                <a:cs typeface="Tahoma" panose="020B0604030504040204" pitchFamily="34" charset="0"/>
              </a:rPr>
              <a:t>на добрата </a:t>
            </a:r>
            <a:r>
              <a:rPr lang="bg-BG" sz="2000" dirty="0" smtClean="0">
                <a:latin typeface="Tahoma" panose="020B0604030504040204" pitchFamily="34" charset="0"/>
                <a:ea typeface="Tahoma" panose="020B0604030504040204" pitchFamily="34" charset="0"/>
                <a:cs typeface="Tahoma" panose="020B0604030504040204" pitchFamily="34" charset="0"/>
              </a:rPr>
              <a:t>организация новоизбраните </a:t>
            </a:r>
            <a:r>
              <a:rPr lang="bg-BG" sz="2000" dirty="0">
                <a:latin typeface="Tahoma" panose="020B0604030504040204" pitchFamily="34" charset="0"/>
                <a:ea typeface="Tahoma" panose="020B0604030504040204" pitchFamily="34" charset="0"/>
                <a:cs typeface="Tahoma" panose="020B0604030504040204" pitchFamily="34" charset="0"/>
              </a:rPr>
              <a:t>съдебни заседатели встъпиха в </a:t>
            </a:r>
            <a:r>
              <a:rPr lang="bg-BG" sz="2000" dirty="0" smtClean="0">
                <a:latin typeface="Tahoma" panose="020B0604030504040204" pitchFamily="34" charset="0"/>
                <a:ea typeface="Tahoma" panose="020B0604030504040204" pitchFamily="34" charset="0"/>
                <a:cs typeface="Tahoma" panose="020B0604030504040204" pitchFamily="34" charset="0"/>
              </a:rPr>
              <a:t>мандат </a:t>
            </a:r>
            <a:r>
              <a:rPr lang="bg-BG" sz="2000" dirty="0">
                <a:latin typeface="Tahoma" panose="020B0604030504040204" pitchFamily="34" charset="0"/>
                <a:ea typeface="Tahoma" panose="020B0604030504040204" pitchFamily="34" charset="0"/>
                <a:cs typeface="Tahoma" panose="020B0604030504040204" pitchFamily="34" charset="0"/>
              </a:rPr>
              <a:t>от 01.</a:t>
            </a:r>
            <a:r>
              <a:rPr lang="bg-BG" sz="2000" dirty="0" err="1">
                <a:latin typeface="Tahoma" panose="020B0604030504040204" pitchFamily="34" charset="0"/>
                <a:ea typeface="Tahoma" panose="020B0604030504040204" pitchFamily="34" charset="0"/>
                <a:cs typeface="Tahoma" panose="020B0604030504040204" pitchFamily="34" charset="0"/>
              </a:rPr>
              <a:t>01</a:t>
            </a:r>
            <a:r>
              <a:rPr lang="bg-BG" sz="2000" dirty="0">
                <a:latin typeface="Tahoma" panose="020B0604030504040204" pitchFamily="34" charset="0"/>
                <a:ea typeface="Tahoma" panose="020B0604030504040204" pitchFamily="34" charset="0"/>
                <a:cs typeface="Tahoma" panose="020B0604030504040204" pitchFamily="34" charset="0"/>
              </a:rPr>
              <a:t>.2024г. до </a:t>
            </a:r>
            <a:r>
              <a:rPr lang="bg-BG" sz="2000" dirty="0" smtClean="0">
                <a:latin typeface="Tahoma" panose="020B0604030504040204" pitchFamily="34" charset="0"/>
                <a:ea typeface="Tahoma" panose="020B0604030504040204" pitchFamily="34" charset="0"/>
                <a:cs typeface="Tahoma" panose="020B0604030504040204" pitchFamily="34" charset="0"/>
              </a:rPr>
              <a:t>31.12.2027г. 	18 </a:t>
            </a:r>
            <a:r>
              <a:rPr lang="bg-BG" sz="2000" dirty="0">
                <a:latin typeface="Tahoma" panose="020B0604030504040204" pitchFamily="34" charset="0"/>
                <a:ea typeface="Tahoma" panose="020B0604030504040204" pitchFamily="34" charset="0"/>
                <a:cs typeface="Tahoma" panose="020B0604030504040204" pitchFamily="34" charset="0"/>
              </a:rPr>
              <a:t>души положиха клетва и преминаха първоначалното задължително </a:t>
            </a:r>
            <a:r>
              <a:rPr lang="bg-BG" sz="2000" dirty="0" smtClean="0">
                <a:latin typeface="Tahoma" panose="020B0604030504040204" pitchFamily="34" charset="0"/>
                <a:ea typeface="Tahoma" panose="020B0604030504040204" pitchFamily="34" charset="0"/>
                <a:cs typeface="Tahoma" panose="020B0604030504040204" pitchFamily="34" charset="0"/>
              </a:rPr>
              <a:t>обучение и са </a:t>
            </a:r>
            <a:r>
              <a:rPr lang="bg-BG" sz="2000" dirty="0">
                <a:latin typeface="Tahoma" panose="020B0604030504040204" pitchFamily="34" charset="0"/>
                <a:ea typeface="Tahoma" panose="020B0604030504040204" pitchFamily="34" charset="0"/>
                <a:cs typeface="Tahoma" panose="020B0604030504040204" pitchFamily="34" charset="0"/>
              </a:rPr>
              <a:t>включени в списъка на съдебните заседатели, </a:t>
            </a:r>
            <a:r>
              <a:rPr lang="bg-BG" sz="2000" dirty="0" smtClean="0">
                <a:latin typeface="Tahoma" panose="020B0604030504040204" pitchFamily="34" charset="0"/>
                <a:ea typeface="Tahoma" panose="020B0604030504040204" pitchFamily="34" charset="0"/>
                <a:cs typeface="Tahoma" panose="020B0604030504040204" pitchFamily="34" charset="0"/>
              </a:rPr>
              <a:t>вкл. </a:t>
            </a:r>
            <a:r>
              <a:rPr lang="bg-BG" sz="2000" dirty="0">
                <a:latin typeface="Tahoma" panose="020B0604030504040204" pitchFamily="34" charset="0"/>
                <a:ea typeface="Tahoma" panose="020B0604030504040204" pitchFamily="34" charset="0"/>
                <a:cs typeface="Tahoma" panose="020B0604030504040204" pitchFamily="34" charset="0"/>
              </a:rPr>
              <a:t>в деловодната програма за случаен избор. През годината част от </a:t>
            </a:r>
            <a:r>
              <a:rPr lang="bg-BG" sz="2000" dirty="0" smtClean="0">
                <a:latin typeface="Tahoma" panose="020B0604030504040204" pitchFamily="34" charset="0"/>
                <a:ea typeface="Tahoma" panose="020B0604030504040204" pitchFamily="34" charset="0"/>
                <a:cs typeface="Tahoma" panose="020B0604030504040204" pitchFamily="34" charset="0"/>
              </a:rPr>
              <a:t>съдебните заседатели изявиха </a:t>
            </a:r>
            <a:r>
              <a:rPr lang="bg-BG" sz="2000" dirty="0">
                <a:latin typeface="Tahoma" panose="020B0604030504040204" pitchFamily="34" charset="0"/>
                <a:ea typeface="Tahoma" panose="020B0604030504040204" pitchFamily="34" charset="0"/>
                <a:cs typeface="Tahoma" panose="020B0604030504040204" pitchFamily="34" charset="0"/>
              </a:rPr>
              <a:t>желание предсрочно да прекратят мандата си. С решение на ОС на Окръжен съд Шумен мандатите им бяха прекратени. Надяваме се тези, които останаха, като представители на обществеността в съдебното заседание по наказателни дела,  да са достойни и активни граждани, които реално да участват в правораздавателната дейност на съда.</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Съдебните заседатели се </a:t>
            </a:r>
            <a:r>
              <a:rPr lang="bg-BG" sz="2000" dirty="0">
                <a:latin typeface="Tahoma" panose="020B0604030504040204" pitchFamily="34" charset="0"/>
                <a:ea typeface="Tahoma" panose="020B0604030504040204" pitchFamily="34" charset="0"/>
                <a:cs typeface="Tahoma" panose="020B0604030504040204" pitchFamily="34" charset="0"/>
              </a:rPr>
              <a:t>избират за участие в съдебните дела чрез случайно разпределение </a:t>
            </a:r>
            <a:r>
              <a:rPr lang="bg-BG" sz="2000" dirty="0" smtClean="0">
                <a:latin typeface="Tahoma" panose="020B0604030504040204" pitchFamily="34" charset="0"/>
                <a:ea typeface="Tahoma" panose="020B0604030504040204" pitchFamily="34" charset="0"/>
                <a:cs typeface="Tahoma" panose="020B0604030504040204" pitchFamily="34" charset="0"/>
              </a:rPr>
              <a:t>в ЕИСС, </a:t>
            </a:r>
            <a:r>
              <a:rPr lang="bg-BG" sz="2000" dirty="0">
                <a:latin typeface="Tahoma" panose="020B0604030504040204" pitchFamily="34" charset="0"/>
                <a:ea typeface="Tahoma" panose="020B0604030504040204" pitchFamily="34" charset="0"/>
                <a:cs typeface="Tahoma" panose="020B0604030504040204" pitchFamily="34" charset="0"/>
              </a:rPr>
              <a:t>като разпределението е възложено на секретаря на съдебния състав. Протоколите от избора се прилагат в папката на делото.</a:t>
            </a:r>
          </a:p>
        </p:txBody>
      </p:sp>
    </p:spTree>
    <p:extLst>
      <p:ext uri="{BB962C8B-B14F-4D97-AF65-F5344CB8AC3E}">
        <p14:creationId xmlns:p14="http://schemas.microsoft.com/office/powerpoint/2010/main" val="2425020069"/>
      </p:ext>
    </p:extLst>
  </p:cSld>
  <p:clrMapOvr>
    <a:masterClrMapping/>
  </p:clrMapOvr>
  <p:transition spd="slow">
    <p:push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ПЛАНОВИ И ТЕМАТИЧНИ ПРОВЕРКИ</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87524" y="1484784"/>
            <a:ext cx="8568952" cy="4401205"/>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На </a:t>
            </a:r>
            <a:r>
              <a:rPr lang="bg-BG" sz="2000" dirty="0">
                <a:latin typeface="Tahoma" panose="020B0604030504040204" pitchFamily="34" charset="0"/>
                <a:ea typeface="Tahoma" panose="020B0604030504040204" pitchFamily="34" charset="0"/>
                <a:cs typeface="Tahoma" panose="020B0604030504040204" pitchFamily="34" charset="0"/>
              </a:rPr>
              <a:t>01.02.2024г. ни е връчен </a:t>
            </a:r>
            <a:r>
              <a:rPr lang="bg-BG" sz="2000" b="1" dirty="0" err="1">
                <a:latin typeface="Tahoma" panose="020B0604030504040204" pitchFamily="34" charset="0"/>
                <a:ea typeface="Tahoma" panose="020B0604030504040204" pitchFamily="34" charset="0"/>
                <a:cs typeface="Tahoma" panose="020B0604030504040204" pitchFamily="34" charset="0"/>
              </a:rPr>
              <a:t>одитния</a:t>
            </a:r>
            <a:r>
              <a:rPr lang="bg-BG" sz="2000" dirty="0">
                <a:latin typeface="Tahoma" panose="020B0604030504040204" pitchFamily="34" charset="0"/>
                <a:ea typeface="Tahoma" panose="020B0604030504040204" pitchFamily="34" charset="0"/>
                <a:cs typeface="Tahoma" panose="020B0604030504040204" pitchFamily="34" charset="0"/>
              </a:rPr>
              <a:t> доклад за извършения </a:t>
            </a:r>
            <a:r>
              <a:rPr lang="bg-BG" sz="2000" dirty="0" err="1">
                <a:latin typeface="Tahoma" panose="020B0604030504040204" pitchFamily="34" charset="0"/>
                <a:ea typeface="Tahoma" panose="020B0604030504040204" pitchFamily="34" charset="0"/>
                <a:cs typeface="Tahoma" panose="020B0604030504040204" pitchFamily="34" charset="0"/>
              </a:rPr>
              <a:t>одитен</a:t>
            </a:r>
            <a:r>
              <a:rPr lang="bg-BG" sz="2000" dirty="0">
                <a:latin typeface="Tahoma" panose="020B0604030504040204" pitchFamily="34" charset="0"/>
                <a:ea typeface="Tahoma" panose="020B0604030504040204" pitchFamily="34" charset="0"/>
                <a:cs typeface="Tahoma" panose="020B0604030504040204" pitchFamily="34" charset="0"/>
              </a:rPr>
              <a:t> ангажимент за увереност ОА/У-2307 с цел оценка на адекватността и ефективността на вътрешния контрол на дейността на РС Шумен. Обект на одит бяха всички структурни единици на съда и тяхната </a:t>
            </a:r>
            <a:r>
              <a:rPr lang="bg-BG" sz="2000" dirty="0" smtClean="0">
                <a:latin typeface="Tahoma" panose="020B0604030504040204" pitchFamily="34" charset="0"/>
                <a:ea typeface="Tahoma" panose="020B0604030504040204" pitchFamily="34" charset="0"/>
                <a:cs typeface="Tahoma" panose="020B0604030504040204" pitchFamily="34" charset="0"/>
              </a:rPr>
              <a:t>дейност.</a:t>
            </a: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err="1" smtClean="0">
                <a:latin typeface="Tahoma" panose="020B0604030504040204" pitchFamily="34" charset="0"/>
                <a:ea typeface="Tahoma" panose="020B0604030504040204" pitchFamily="34" charset="0"/>
                <a:cs typeface="Tahoma" panose="020B0604030504040204" pitchFamily="34" charset="0"/>
              </a:rPr>
              <a:t>Одиторското</a:t>
            </a:r>
            <a:r>
              <a:rPr lang="bg-BG" sz="2000" dirty="0" smtClean="0">
                <a:latin typeface="Tahoma" panose="020B0604030504040204" pitchFamily="34" charset="0"/>
                <a:ea typeface="Tahoma" panose="020B0604030504040204" pitchFamily="34" charset="0"/>
                <a:cs typeface="Tahoma" panose="020B0604030504040204" pitchFamily="34" charset="0"/>
              </a:rPr>
              <a:t> мнение е, че </a:t>
            </a:r>
            <a:r>
              <a:rPr lang="bg-BG" sz="2000" dirty="0">
                <a:latin typeface="Tahoma" panose="020B0604030504040204" pitchFamily="34" charset="0"/>
                <a:ea typeface="Tahoma" panose="020B0604030504040204" pitchFamily="34" charset="0"/>
                <a:cs typeface="Tahoma" panose="020B0604030504040204" pitchFamily="34" charset="0"/>
              </a:rPr>
              <a:t>бюджета на съда, администрирането на приходите, отчитането на бюджетния ресурс, отчитането на средствата по </a:t>
            </a:r>
            <a:r>
              <a:rPr lang="bg-BG" sz="2000" dirty="0" err="1">
                <a:latin typeface="Tahoma" panose="020B0604030504040204" pitchFamily="34" charset="0"/>
                <a:ea typeface="Tahoma" panose="020B0604030504040204" pitchFamily="34" charset="0"/>
                <a:cs typeface="Tahoma" panose="020B0604030504040204" pitchFamily="34" charset="0"/>
              </a:rPr>
              <a:t>набирателната</a:t>
            </a:r>
            <a:r>
              <a:rPr lang="bg-BG" sz="2000" dirty="0">
                <a:latin typeface="Tahoma" panose="020B0604030504040204" pitchFamily="34" charset="0"/>
                <a:ea typeface="Tahoma" panose="020B0604030504040204" pitchFamily="34" charset="0"/>
                <a:cs typeface="Tahoma" panose="020B0604030504040204" pitchFamily="34" charset="0"/>
              </a:rPr>
              <a:t> сметка е в съответствие с нормативните изисквания. Въведените контролни механизми са осигурили в достатъчна степен </a:t>
            </a:r>
            <a:r>
              <a:rPr lang="bg-BG" sz="2000" dirty="0" err="1">
                <a:latin typeface="Tahoma" panose="020B0604030504040204" pitchFamily="34" charset="0"/>
                <a:ea typeface="Tahoma" panose="020B0604030504040204" pitchFamily="34" charset="0"/>
                <a:cs typeface="Tahoma" panose="020B0604030504040204" pitchFamily="34" charset="0"/>
              </a:rPr>
              <a:t>надежността</a:t>
            </a:r>
            <a:r>
              <a:rPr lang="bg-BG" sz="2000" dirty="0">
                <a:latin typeface="Tahoma" panose="020B0604030504040204" pitchFamily="34" charset="0"/>
                <a:ea typeface="Tahoma" panose="020B0604030504040204" pitchFamily="34" charset="0"/>
                <a:cs typeface="Tahoma" panose="020B0604030504040204" pitchFamily="34" charset="0"/>
              </a:rPr>
              <a:t> на финансово-счетоводната информация и опазването на активите. </a:t>
            </a:r>
            <a:r>
              <a:rPr lang="bg-BG" sz="2000" dirty="0" smtClean="0">
                <a:latin typeface="Tahoma" panose="020B0604030504040204" pitchFamily="34" charset="0"/>
                <a:ea typeface="Tahoma" panose="020B0604030504040204" pitchFamily="34" charset="0"/>
                <a:cs typeface="Tahoma" panose="020B0604030504040204" pitchFamily="34" charset="0"/>
              </a:rPr>
              <a:t>Вътрешният </a:t>
            </a:r>
            <a:r>
              <a:rPr lang="bg-BG" sz="2000" dirty="0">
                <a:latin typeface="Tahoma" panose="020B0604030504040204" pitchFamily="34" charset="0"/>
                <a:ea typeface="Tahoma" panose="020B0604030504040204" pitchFamily="34" charset="0"/>
                <a:cs typeface="Tahoma" panose="020B0604030504040204" pitchFamily="34" charset="0"/>
              </a:rPr>
              <a:t>контрол е адекватен, единичните установени  слабости са </a:t>
            </a:r>
            <a:r>
              <a:rPr lang="bg-BG" sz="2000" dirty="0" err="1">
                <a:latin typeface="Tahoma" panose="020B0604030504040204" pitchFamily="34" charset="0"/>
                <a:ea typeface="Tahoma" panose="020B0604030504040204" pitchFamily="34" charset="0"/>
                <a:cs typeface="Tahoma" panose="020B0604030504040204" pitchFamily="34" charset="0"/>
              </a:rPr>
              <a:t>нискорискови</a:t>
            </a:r>
            <a:r>
              <a:rPr lang="bg-BG" sz="2000" dirty="0">
                <a:latin typeface="Tahoma" panose="020B0604030504040204" pitchFamily="34" charset="0"/>
                <a:ea typeface="Tahoma" panose="020B0604030504040204" pitchFamily="34" charset="0"/>
                <a:cs typeface="Tahoma" panose="020B0604030504040204" pitchFamily="34" charset="0"/>
              </a:rPr>
              <a:t>,  не оказват влияние върху дейността на съда и са отстранени в процеса на одита. </a:t>
            </a:r>
            <a:r>
              <a:rPr lang="bg-BG" sz="2000" dirty="0" smtClean="0">
                <a:latin typeface="Tahoma" panose="020B0604030504040204" pitchFamily="34" charset="0"/>
                <a:ea typeface="Tahoma" panose="020B0604030504040204" pitchFamily="34" charset="0"/>
                <a:cs typeface="Tahoma" panose="020B0604030504040204" pitchFamily="34" charset="0"/>
              </a:rPr>
              <a:t>В </a:t>
            </a:r>
            <a:r>
              <a:rPr lang="bg-BG" sz="2000" dirty="0">
                <a:latin typeface="Tahoma" panose="020B0604030504040204" pitchFamily="34" charset="0"/>
                <a:ea typeface="Tahoma" panose="020B0604030504040204" pitchFamily="34" charset="0"/>
                <a:cs typeface="Tahoma" panose="020B0604030504040204" pitchFamily="34" charset="0"/>
              </a:rPr>
              <a:t>доклада няма дадени препоръки.</a:t>
            </a:r>
          </a:p>
        </p:txBody>
      </p:sp>
    </p:spTree>
    <p:extLst>
      <p:ext uri="{BB962C8B-B14F-4D97-AF65-F5344CB8AC3E}">
        <p14:creationId xmlns:p14="http://schemas.microsoft.com/office/powerpoint/2010/main" val="3284971558"/>
      </p:ext>
    </p:extLst>
  </p:cSld>
  <p:clrMapOvr>
    <a:masterClrMapping/>
  </p:clrMapOvr>
  <p:transition spd="slow">
    <p:push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04664"/>
            <a:ext cx="8640960" cy="5632311"/>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В </a:t>
            </a:r>
            <a:r>
              <a:rPr lang="bg-BG" sz="2000" dirty="0">
                <a:latin typeface="Tahoma" panose="020B0604030504040204" pitchFamily="34" charset="0"/>
                <a:ea typeface="Tahoma" panose="020B0604030504040204" pitchFamily="34" charset="0"/>
                <a:cs typeface="Tahoma" panose="020B0604030504040204" pitchFamily="34" charset="0"/>
              </a:rPr>
              <a:t>началото на 2024г. Окръжен съд - Шумен извърши проверки, които са </a:t>
            </a:r>
            <a:r>
              <a:rPr lang="bg-BG" sz="2000" dirty="0" err="1">
                <a:latin typeface="Tahoma" panose="020B0604030504040204" pitchFamily="34" charset="0"/>
                <a:ea typeface="Tahoma" panose="020B0604030504040204" pitchFamily="34" charset="0"/>
                <a:cs typeface="Tahoma" panose="020B0604030504040204" pitchFamily="34" charset="0"/>
              </a:rPr>
              <a:t>относими</a:t>
            </a:r>
            <a:r>
              <a:rPr lang="bg-BG" sz="2000" dirty="0">
                <a:latin typeface="Tahoma" panose="020B0604030504040204" pitchFamily="34" charset="0"/>
                <a:ea typeface="Tahoma" panose="020B0604030504040204" pitchFamily="34" charset="0"/>
                <a:cs typeface="Tahoma" panose="020B0604030504040204" pitchFamily="34" charset="0"/>
              </a:rPr>
              <a:t> за 2023г. Същите са констатирали, че за поредна година магистратите и съдебните служители са постигнали качествени резултати с компетентната си и отговорна работа, независимо от констатираното високо натоварване. Създадена е организация за бързо и безпроблемно разглеждане и приключване на делата. Не са констатирани съществени пропуски от съдиите при воденето на процеса.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При </a:t>
            </a:r>
            <a:r>
              <a:rPr lang="bg-BG" sz="2000" dirty="0">
                <a:latin typeface="Tahoma" panose="020B0604030504040204" pitchFamily="34" charset="0"/>
                <a:ea typeface="Tahoma" panose="020B0604030504040204" pitchFamily="34" charset="0"/>
                <a:cs typeface="Tahoma" panose="020B0604030504040204" pitchFamily="34" charset="0"/>
              </a:rPr>
              <a:t>проверката на работата на държавните съдебни изпълнители и съдиите по вписванията е констатирано, че делата се образуват своевременно, исканите от страните изпълнителни действия се предприемат в </a:t>
            </a:r>
            <a:r>
              <a:rPr lang="bg-BG" sz="2000" dirty="0" err="1">
                <a:latin typeface="Tahoma" panose="020B0604030504040204" pitchFamily="34" charset="0"/>
                <a:ea typeface="Tahoma" panose="020B0604030504040204" pitchFamily="34" charset="0"/>
                <a:cs typeface="Tahoma" panose="020B0604030504040204" pitchFamily="34" charset="0"/>
              </a:rPr>
              <a:t>законоустановените</a:t>
            </a:r>
            <a:r>
              <a:rPr lang="bg-BG" sz="2000" dirty="0">
                <a:latin typeface="Tahoma" panose="020B0604030504040204" pitchFamily="34" charset="0"/>
                <a:ea typeface="Tahoma" panose="020B0604030504040204" pitchFamily="34" charset="0"/>
                <a:cs typeface="Tahoma" panose="020B0604030504040204" pitchFamily="34" charset="0"/>
              </a:rPr>
              <a:t> срокове, няма забавяния в при произнасяне по молбите на гражданите и при придвижване на жалбите им</a:t>
            </a:r>
            <a:r>
              <a:rPr lang="bg-BG" sz="2000" dirty="0" smtClean="0">
                <a:latin typeface="Tahoma" panose="020B0604030504040204" pitchFamily="34" charset="0"/>
                <a:ea typeface="Tahoma" panose="020B0604030504040204" pitchFamily="34" charset="0"/>
                <a:cs typeface="Tahoma" panose="020B0604030504040204" pitchFamily="34" charset="0"/>
              </a:rPr>
              <a:t>. Книгите </a:t>
            </a:r>
            <a:r>
              <a:rPr lang="bg-BG" sz="2000" dirty="0">
                <a:latin typeface="Tahoma" panose="020B0604030504040204" pitchFamily="34" charset="0"/>
                <a:ea typeface="Tahoma" panose="020B0604030504040204" pitchFamily="34" charset="0"/>
                <a:cs typeface="Tahoma" panose="020B0604030504040204" pitchFamily="34" charset="0"/>
              </a:rPr>
              <a:t>се водят редовно и коректно. Съдиите по вписванията приемат и вписват всички преписки в деня на постъпването им. Нотариалните книги съдържат изискуемите реквизити и се водят редовно, справките и удостоверенията се изготвят своевременно.</a:t>
            </a:r>
          </a:p>
        </p:txBody>
      </p:sp>
    </p:spTree>
    <p:extLst>
      <p:ext uri="{BB962C8B-B14F-4D97-AF65-F5344CB8AC3E}">
        <p14:creationId xmlns:p14="http://schemas.microsoft.com/office/powerpoint/2010/main" val="13605007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052736"/>
            <a:ext cx="8352928" cy="3785652"/>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Към </a:t>
            </a:r>
            <a:r>
              <a:rPr lang="bg-BG" sz="2000" dirty="0">
                <a:latin typeface="Tahoma" panose="020B0604030504040204" pitchFamily="34" charset="0"/>
                <a:ea typeface="Tahoma" panose="020B0604030504040204" pitchFamily="34" charset="0"/>
                <a:cs typeface="Tahoma" panose="020B0604030504040204" pitchFamily="34" charset="0"/>
              </a:rPr>
              <a:t>датата на изготвяне на настоящия доклад не са постъпили констатации за извършените </a:t>
            </a:r>
            <a:r>
              <a:rPr lang="bg-BG" sz="2000" dirty="0" smtClean="0">
                <a:latin typeface="Tahoma" panose="020B0604030504040204" pitchFamily="34" charset="0"/>
                <a:ea typeface="Tahoma" panose="020B0604030504040204" pitchFamily="34" charset="0"/>
                <a:cs typeface="Tahoma" panose="020B0604030504040204" pitchFamily="34" charset="0"/>
              </a:rPr>
              <a:t>проверки за 2024г. </a:t>
            </a:r>
            <a:r>
              <a:rPr lang="bg-BG" sz="2000" dirty="0">
                <a:latin typeface="Tahoma" panose="020B0604030504040204" pitchFamily="34" charset="0"/>
                <a:ea typeface="Tahoma" panose="020B0604030504040204" pitchFamily="34" charset="0"/>
                <a:cs typeface="Tahoma" panose="020B0604030504040204" pitchFamily="34" charset="0"/>
              </a:rPr>
              <a:t>по реда на чл.86, ал.1, т.6 от ЗСВ.</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На </a:t>
            </a:r>
            <a:r>
              <a:rPr lang="bg-BG" sz="2000" dirty="0">
                <a:latin typeface="Tahoma" panose="020B0604030504040204" pitchFamily="34" charset="0"/>
                <a:ea typeface="Tahoma" panose="020B0604030504040204" pitchFamily="34" charset="0"/>
                <a:cs typeface="Tahoma" panose="020B0604030504040204" pitchFamily="34" charset="0"/>
              </a:rPr>
              <a:t>основание Заповед № № ЗАП-34-22 от 01.02.2024 г. на директора на дирекция „Регионален държавен архив” Варна, длъжностното лице д-р Антония Веселинова Панева – началник на отдел „Държавен архив” - Шумен в ноември 2024 г. извърши проверка на организацията на работата с документите, тяхното съхранение и използване в Районен съд Шумен. В протокола от проверката са дадени пет препоръки, две от които са изпълнени декември 2024г., срока на изпълнение на останалите три е 30.05.2025г.</a:t>
            </a:r>
          </a:p>
        </p:txBody>
      </p:sp>
    </p:spTree>
    <p:extLst>
      <p:ext uri="{BB962C8B-B14F-4D97-AF65-F5344CB8AC3E}">
        <p14:creationId xmlns:p14="http://schemas.microsoft.com/office/powerpoint/2010/main" val="6721616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normAutofit/>
          </a:bodyPr>
          <a:lstStyle/>
          <a:p>
            <a:pPr algn="ctr"/>
            <a:r>
              <a:rPr lang="bg-BG" sz="3000" dirty="0" smtClean="0">
                <a:latin typeface="Tahoma" panose="020B0604030504040204" pitchFamily="34" charset="0"/>
                <a:ea typeface="Tahoma" panose="020B0604030504040204" pitchFamily="34" charset="0"/>
                <a:cs typeface="Tahoma" panose="020B0604030504040204" pitchFamily="34" charset="0"/>
              </a:rPr>
              <a:t>СГРАДЕН ФОНД И ТЕХНИЧЕСКА ОБЕЗПЕЧЕНОСТ</a:t>
            </a:r>
            <a:endParaRPr lang="bg-BG" sz="30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51520" y="1268760"/>
            <a:ext cx="8640960" cy="5016758"/>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Към  </a:t>
            </a:r>
            <a:r>
              <a:rPr lang="bg-BG" sz="2000" dirty="0">
                <a:latin typeface="Tahoma" panose="020B0604030504040204" pitchFamily="34" charset="0"/>
                <a:ea typeface="Tahoma" panose="020B0604030504040204" pitchFamily="34" charset="0"/>
                <a:cs typeface="Tahoma" panose="020B0604030504040204" pitchFamily="34" charset="0"/>
              </a:rPr>
              <a:t>31.12.2024 г. Работата по ремонта и преустройството на съществуващата сграда ПИ 83510.674.453 в сграда с пристройка за нуждите на Районен съд и Районна прокуратура - Шумен“ продължава. Поддържа се ежедневна комуникация с фирмата изпълнител и фирмата, която ще осъществява надзора. Водят се разговори с представителите на ВСС – отдел „Управление на собствеността“. От наша страна се предоставя пълно съдействие и се прави всичко възможно по организиране и реализиране на започнатия проект за ремонт и преустройство.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Своевременното </a:t>
            </a:r>
            <a:r>
              <a:rPr lang="bg-BG" sz="2000" dirty="0">
                <a:latin typeface="Tahoma" panose="020B0604030504040204" pitchFamily="34" charset="0"/>
                <a:ea typeface="Tahoma" panose="020B0604030504040204" pitchFamily="34" charset="0"/>
                <a:cs typeface="Tahoma" panose="020B0604030504040204" pitchFamily="34" charset="0"/>
              </a:rPr>
              <a:t>приключване на проекта ще е от съществено значение за   преместването на Районен съд Шумен, с което биха се решили проблемите, свързани с нормалното функциониране на съда. Изпитваните към настоящия момент затруднения – недостиг на кабинети, липса на помещения за архиви и съдебни зали, места за съхраняване на веществени доказателства и др., създават сериозни затруднения в работата на </a:t>
            </a:r>
            <a:r>
              <a:rPr lang="bg-BG" sz="2000" dirty="0" smtClean="0">
                <a:latin typeface="Tahoma" panose="020B0604030504040204" pitchFamily="34" charset="0"/>
                <a:ea typeface="Tahoma" panose="020B0604030504040204" pitchFamily="34" charset="0"/>
                <a:cs typeface="Tahoma" panose="020B0604030504040204" pitchFamily="34" charset="0"/>
              </a:rPr>
              <a:t>РС Шумен</a:t>
            </a:r>
            <a:r>
              <a:rPr lang="bg-BG" sz="2000" dirty="0">
                <a:latin typeface="Tahoma" panose="020B0604030504040204" pitchFamily="34" charset="0"/>
                <a:ea typeface="Tahoma" panose="020B0604030504040204" pitchFamily="34" charset="0"/>
                <a:cs typeface="Tahoma" panose="020B0604030504040204" pitchFamily="34" charset="0"/>
              </a:rPr>
              <a:t>.   </a:t>
            </a:r>
          </a:p>
        </p:txBody>
      </p:sp>
    </p:spTree>
    <p:extLst>
      <p:ext uri="{BB962C8B-B14F-4D97-AF65-F5344CB8AC3E}">
        <p14:creationId xmlns:p14="http://schemas.microsoft.com/office/powerpoint/2010/main" val="1708543762"/>
      </p:ext>
    </p:extLst>
  </p:cSld>
  <p:clrMapOvr>
    <a:masterClrMapping/>
  </p:clrMapOvr>
  <p:transition spd="slow">
    <p:push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5073" y="1052736"/>
            <a:ext cx="8496944" cy="4401205"/>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По </a:t>
            </a:r>
            <a:r>
              <a:rPr lang="bg-BG" sz="2000" dirty="0">
                <a:latin typeface="Tahoma" panose="020B0604030504040204" pitchFamily="34" charset="0"/>
                <a:ea typeface="Tahoma" panose="020B0604030504040204" pitchFamily="34" charset="0"/>
                <a:cs typeface="Tahoma" panose="020B0604030504040204" pitchFamily="34" charset="0"/>
              </a:rPr>
              <a:t>отношение на техническата обезпеченост може да се каже, че е на много добро ниво, като постоянно се работи за надграждане на съществуващите компоненти.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В </a:t>
            </a:r>
            <a:r>
              <a:rPr lang="bg-BG" sz="2000" dirty="0">
                <a:latin typeface="Tahoma" panose="020B0604030504040204" pitchFamily="34" charset="0"/>
                <a:ea typeface="Tahoma" panose="020B0604030504040204" pitchFamily="34" charset="0"/>
                <a:cs typeface="Tahoma" panose="020B0604030504040204" pitchFamily="34" charset="0"/>
              </a:rPr>
              <a:t>Районен съд Шумен се прилага принципа на случайния избор  за гражданските, наказателните и изпълнителните дела като се използва софтуера за случайно разпределение на делата на ВСС. </a:t>
            </a:r>
            <a:r>
              <a:rPr lang="bg-BG" sz="2000" dirty="0" smtClean="0">
                <a:latin typeface="Tahoma" panose="020B0604030504040204" pitchFamily="34" charset="0"/>
                <a:ea typeface="Tahoma" panose="020B0604030504040204" pitchFamily="34" charset="0"/>
                <a:cs typeface="Tahoma" panose="020B0604030504040204" pitchFamily="34" charset="0"/>
              </a:rPr>
              <a:t>	Стриктно </a:t>
            </a:r>
            <a:r>
              <a:rPr lang="bg-BG" sz="2000" dirty="0">
                <a:latin typeface="Tahoma" panose="020B0604030504040204" pitchFamily="34" charset="0"/>
                <a:ea typeface="Tahoma" panose="020B0604030504040204" pitchFamily="34" charset="0"/>
                <a:cs typeface="Tahoma" panose="020B0604030504040204" pitchFamily="34" charset="0"/>
              </a:rPr>
              <a:t>се изпълняват задълженията по чл.64 от Закона за съдебната власт за публикуване на съдебните актове на интернет страницата на съда. На същата са публикувани и утвърдените от председателя на Районен съд Шумен вътрешни правила за организацията на публикуване на съдебните актове. Интернет страницата на съда се поддържа и  актуализира периодично, публикува се график на насрочените дела, както и друга информация, която би била от полза на гражданите. </a:t>
            </a:r>
          </a:p>
        </p:txBody>
      </p:sp>
    </p:spTree>
    <p:extLst>
      <p:ext uri="{BB962C8B-B14F-4D97-AF65-F5344CB8AC3E}">
        <p14:creationId xmlns:p14="http://schemas.microsoft.com/office/powerpoint/2010/main" val="27222617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936104"/>
          </a:xfrm>
        </p:spPr>
        <p:txBody>
          <a:bodyPr>
            <a:normAutofit/>
          </a:bodyPr>
          <a:lstStyle/>
          <a:p>
            <a:pPr algn="ctr"/>
            <a:r>
              <a:rPr lang="bg-BG" sz="3200" dirty="0" smtClean="0">
                <a:latin typeface="Tahoma" panose="020B0604030504040204" pitchFamily="34" charset="0"/>
                <a:ea typeface="Tahoma" panose="020B0604030504040204" pitchFamily="34" charset="0"/>
                <a:cs typeface="Tahoma" panose="020B0604030504040204" pitchFamily="34" charset="0"/>
              </a:rPr>
              <a:t>ПРОЕКТИ И ИНИЦИАТИВИ</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503548" y="1052736"/>
            <a:ext cx="8136904" cy="5632311"/>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На </a:t>
            </a:r>
            <a:r>
              <a:rPr lang="bg-BG" sz="2000" dirty="0">
                <a:latin typeface="Tahoma" panose="020B0604030504040204" pitchFamily="34" charset="0"/>
                <a:ea typeface="Tahoma" panose="020B0604030504040204" pitchFamily="34" charset="0"/>
                <a:cs typeface="Tahoma" panose="020B0604030504040204" pitchFamily="34" charset="0"/>
              </a:rPr>
              <a:t>16.05.2024 г. в рамките на образователна програма  </a:t>
            </a:r>
            <a:r>
              <a:rPr lang="bg-BG" sz="2000" b="1" dirty="0">
                <a:latin typeface="Tahoma" panose="020B0604030504040204" pitchFamily="34" charset="0"/>
                <a:ea typeface="Tahoma" panose="020B0604030504040204" pitchFamily="34" charset="0"/>
                <a:cs typeface="Tahoma" panose="020B0604030504040204" pitchFamily="34" charset="0"/>
              </a:rPr>
              <a:t>„Съдебна власт – информиран избор и гражданско доверие. Отворени съдилища и прокуратури“  </a:t>
            </a:r>
            <a:r>
              <a:rPr lang="bg-BG" sz="2000" dirty="0">
                <a:latin typeface="Tahoma" panose="020B0604030504040204" pitchFamily="34" charset="0"/>
                <a:ea typeface="Tahoma" panose="020B0604030504040204" pitchFamily="34" charset="0"/>
                <a:cs typeface="Tahoma" panose="020B0604030504040204" pitchFamily="34" charset="0"/>
              </a:rPr>
              <a:t>за учебната 2023/2024 година и във връзка с деня на отворените врати в Районен съд Шумен, в Зала № 1 на Съдебната палата гр.Шумен, се проведе </a:t>
            </a:r>
            <a:r>
              <a:rPr lang="bg-BG" sz="2000" dirty="0" err="1">
                <a:latin typeface="Tahoma" panose="020B0604030504040204" pitchFamily="34" charset="0"/>
                <a:ea typeface="Tahoma" panose="020B0604030504040204" pitchFamily="34" charset="0"/>
                <a:cs typeface="Tahoma" panose="020B0604030504040204" pitchFamily="34" charset="0"/>
              </a:rPr>
              <a:t>симулативен</a:t>
            </a:r>
            <a:r>
              <a:rPr lang="bg-BG" sz="2000" dirty="0">
                <a:latin typeface="Tahoma" panose="020B0604030504040204" pitchFamily="34" charset="0"/>
                <a:ea typeface="Tahoma" panose="020B0604030504040204" pitchFamily="34" charset="0"/>
                <a:cs typeface="Tahoma" panose="020B0604030504040204" pitchFamily="34" charset="0"/>
              </a:rPr>
              <a:t> съдебен процес. Участие взеха учениците от единадесети „а“ и „б“ клас в Средно училище „Сава </a:t>
            </a:r>
            <a:r>
              <a:rPr lang="bg-BG" sz="2000" dirty="0" err="1">
                <a:latin typeface="Tahoma" panose="020B0604030504040204" pitchFamily="34" charset="0"/>
                <a:ea typeface="Tahoma" panose="020B0604030504040204" pitchFamily="34" charset="0"/>
                <a:cs typeface="Tahoma" panose="020B0604030504040204" pitchFamily="34" charset="0"/>
              </a:rPr>
              <a:t>Доброплодни</a:t>
            </a:r>
            <a:r>
              <a:rPr lang="bg-BG" sz="2000" dirty="0">
                <a:latin typeface="Tahoma" panose="020B0604030504040204" pitchFamily="34" charset="0"/>
                <a:ea typeface="Tahoma" panose="020B0604030504040204" pitchFamily="34" charset="0"/>
                <a:cs typeface="Tahoma" panose="020B0604030504040204" pitchFamily="34" charset="0"/>
              </a:rPr>
              <a:t>“ - град Шумен.  Те се превъплътиха в ролите на участници в </a:t>
            </a:r>
            <a:r>
              <a:rPr lang="bg-BG" sz="2000" dirty="0" err="1">
                <a:latin typeface="Tahoma" panose="020B0604030504040204" pitchFamily="34" charset="0"/>
                <a:ea typeface="Tahoma" panose="020B0604030504040204" pitchFamily="34" charset="0"/>
                <a:cs typeface="Tahoma" panose="020B0604030504040204" pitchFamily="34" charset="0"/>
              </a:rPr>
              <a:t>първоинстанционен</a:t>
            </a:r>
            <a:r>
              <a:rPr lang="bg-BG" sz="2000" dirty="0">
                <a:latin typeface="Tahoma" panose="020B0604030504040204" pitchFamily="34" charset="0"/>
                <a:ea typeface="Tahoma" panose="020B0604030504040204" pitchFamily="34" charset="0"/>
                <a:cs typeface="Tahoma" panose="020B0604030504040204" pitchFamily="34" charset="0"/>
              </a:rPr>
              <a:t> съдебен  процес по наказателно дело от общ характер с предмет  чл.209, ал. 1 от НК във </a:t>
            </a:r>
            <a:r>
              <a:rPr lang="bg-BG" sz="2000" dirty="0" err="1">
                <a:latin typeface="Tahoma" panose="020B0604030504040204" pitchFamily="34" charset="0"/>
                <a:ea typeface="Tahoma" panose="020B0604030504040204" pitchFamily="34" charset="0"/>
                <a:cs typeface="Tahoma" panose="020B0604030504040204" pitchFamily="34" charset="0"/>
              </a:rPr>
              <a:t>вр</a:t>
            </a:r>
            <a:r>
              <a:rPr lang="bg-BG" sz="2000" dirty="0">
                <a:latin typeface="Tahoma" panose="020B0604030504040204" pitchFamily="34" charset="0"/>
                <a:ea typeface="Tahoma" panose="020B0604030504040204" pitchFamily="34" charset="0"/>
                <a:cs typeface="Tahoma" panose="020B0604030504040204" pitchFamily="34" charset="0"/>
              </a:rPr>
              <a:t>. с чл.20, ал.4 от НК във </a:t>
            </a:r>
            <a:r>
              <a:rPr lang="bg-BG" sz="2000" dirty="0" err="1">
                <a:latin typeface="Tahoma" panose="020B0604030504040204" pitchFamily="34" charset="0"/>
                <a:ea typeface="Tahoma" panose="020B0604030504040204" pitchFamily="34" charset="0"/>
                <a:cs typeface="Tahoma" panose="020B0604030504040204" pitchFamily="34" charset="0"/>
              </a:rPr>
              <a:t>вр</a:t>
            </a:r>
            <a:r>
              <a:rPr lang="bg-BG" sz="2000" dirty="0">
                <a:latin typeface="Tahoma" panose="020B0604030504040204" pitchFamily="34" charset="0"/>
                <a:ea typeface="Tahoma" panose="020B0604030504040204" pitchFamily="34" charset="0"/>
                <a:cs typeface="Tahoma" panose="020B0604030504040204" pitchFamily="34" charset="0"/>
              </a:rPr>
              <a:t>. с чл. 26, ал. 1 от НК</a:t>
            </a:r>
            <a:r>
              <a:rPr lang="bg-BG"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bg-BG" sz="2000" dirty="0" smtClean="0"/>
              <a:t>	</a:t>
            </a:r>
            <a:r>
              <a:rPr lang="bg-BG" sz="2000" dirty="0" smtClean="0">
                <a:latin typeface="Tahoma" panose="020B0604030504040204" pitchFamily="34" charset="0"/>
                <a:ea typeface="Tahoma" panose="020B0604030504040204" pitchFamily="34" charset="0"/>
                <a:cs typeface="Tahoma" panose="020B0604030504040204" pitchFamily="34" charset="0"/>
              </a:rPr>
              <a:t>Представители </a:t>
            </a:r>
            <a:r>
              <a:rPr lang="bg-BG" sz="2000" dirty="0">
                <a:latin typeface="Tahoma" panose="020B0604030504040204" pitchFamily="34" charset="0"/>
                <a:ea typeface="Tahoma" panose="020B0604030504040204" pitchFamily="34" charset="0"/>
                <a:cs typeface="Tahoma" panose="020B0604030504040204" pitchFamily="34" charset="0"/>
              </a:rPr>
              <a:t>на </a:t>
            </a:r>
            <a:r>
              <a:rPr lang="bg-BG" sz="2000" dirty="0" smtClean="0">
                <a:latin typeface="Tahoma" panose="020B0604030504040204" pitchFamily="34" charset="0"/>
                <a:ea typeface="Tahoma" panose="020B0604030504040204" pitchFamily="34" charset="0"/>
                <a:cs typeface="Tahoma" panose="020B0604030504040204" pitchFamily="34" charset="0"/>
              </a:rPr>
              <a:t>РС </a:t>
            </a:r>
            <a:r>
              <a:rPr lang="bg-BG" sz="2000" dirty="0">
                <a:latin typeface="Tahoma" panose="020B0604030504040204" pitchFamily="34" charset="0"/>
                <a:ea typeface="Tahoma" panose="020B0604030504040204" pitchFamily="34" charset="0"/>
                <a:cs typeface="Tahoma" panose="020B0604030504040204" pitchFamily="34" charset="0"/>
              </a:rPr>
              <a:t>Шумен се включиха в кампанията на </a:t>
            </a:r>
            <a:r>
              <a:rPr lang="bg-BG" sz="2000" b="1" dirty="0">
                <a:latin typeface="Tahoma" panose="020B0604030504040204" pitchFamily="34" charset="0"/>
                <a:ea typeface="Tahoma" panose="020B0604030504040204" pitchFamily="34" charset="0"/>
                <a:cs typeface="Tahoma" panose="020B0604030504040204" pitchFamily="34" charset="0"/>
              </a:rPr>
              <a:t>УНИЦЕФ</a:t>
            </a:r>
            <a:r>
              <a:rPr lang="bg-BG" sz="2000" dirty="0">
                <a:latin typeface="Tahoma" panose="020B0604030504040204" pitchFamily="34" charset="0"/>
                <a:ea typeface="Tahoma" panose="020B0604030504040204" pitchFamily="34" charset="0"/>
                <a:cs typeface="Tahoma" panose="020B0604030504040204" pitchFamily="34" charset="0"/>
              </a:rPr>
              <a:t> „Никога повече насилие у дома“. Съвместно с всички институции, които имат отношение към предотвратяване на насилието на 25.11.2024г. се проведе среща-разговор с ученици от горните класове на  ППМГ „</a:t>
            </a:r>
            <a:r>
              <a:rPr lang="bg-BG" sz="2000" dirty="0" err="1">
                <a:latin typeface="Tahoma" panose="020B0604030504040204" pitchFamily="34" charset="0"/>
                <a:ea typeface="Tahoma" panose="020B0604030504040204" pitchFamily="34" charset="0"/>
                <a:cs typeface="Tahoma" panose="020B0604030504040204" pitchFamily="34" charset="0"/>
              </a:rPr>
              <a:t>Нанчо</a:t>
            </a:r>
            <a:r>
              <a:rPr lang="bg-BG" sz="2000" dirty="0">
                <a:latin typeface="Tahoma" panose="020B0604030504040204" pitchFamily="34" charset="0"/>
                <a:ea typeface="Tahoma" panose="020B0604030504040204" pitchFamily="34" charset="0"/>
                <a:cs typeface="Tahoma" panose="020B0604030504040204" pitchFamily="34" charset="0"/>
              </a:rPr>
              <a:t> Попович“ – гр.Шумен.</a:t>
            </a:r>
          </a:p>
          <a:p>
            <a:pPr algn="just"/>
            <a:endParaRPr lang="bg-BG" sz="2000" dirty="0">
              <a:latin typeface="Tahoma" panose="020B0604030504040204" pitchFamily="34" charset="0"/>
              <a:ea typeface="Tahoma" panose="020B0604030504040204" pitchFamily="34" charset="0"/>
              <a:cs typeface="Tahoma" panose="020B0604030504040204" pitchFamily="34" charset="0"/>
            </a:endParaRP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endParaRPr lang="bg-BG"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18235776"/>
      </p:ext>
    </p:extLst>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1966" y="458956"/>
            <a:ext cx="8496944" cy="5940088"/>
          </a:xfrm>
          <a:prstGeom prst="rect">
            <a:avLst/>
          </a:prstGeom>
        </p:spPr>
        <p:txBody>
          <a:bodyPr wrap="square">
            <a:spAutoFit/>
          </a:bodyPr>
          <a:lstStyle/>
          <a:p>
            <a:pPr algn="just"/>
            <a:r>
              <a:rPr lang="ru-RU" sz="2000" dirty="0" smtClean="0">
                <a:latin typeface="Tahoma" panose="020B0604030504040204" pitchFamily="34" charset="0"/>
                <a:ea typeface="Tahoma" panose="020B0604030504040204" pitchFamily="34" charset="0"/>
                <a:cs typeface="Tahoma" panose="020B0604030504040204" pitchFamily="34" charset="0"/>
              </a:rPr>
              <a:t>	</a:t>
            </a:r>
            <a:r>
              <a:rPr lang="ru-RU" sz="2000" dirty="0" err="1" smtClean="0">
                <a:latin typeface="Tahoma" panose="020B0604030504040204" pitchFamily="34" charset="0"/>
                <a:ea typeface="Tahoma" panose="020B0604030504040204" pitchFamily="34" charset="0"/>
                <a:cs typeface="Tahoma" panose="020B0604030504040204" pitchFamily="34" charset="0"/>
              </a:rPr>
              <a:t>През</a:t>
            </a:r>
            <a:r>
              <a:rPr lang="ru-RU" sz="2000" dirty="0" smtClean="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месец</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април</a:t>
            </a:r>
            <a:r>
              <a:rPr lang="ru-RU" sz="2000" dirty="0">
                <a:latin typeface="Tahoma" panose="020B0604030504040204" pitchFamily="34" charset="0"/>
                <a:ea typeface="Tahoma" panose="020B0604030504040204" pitchFamily="34" charset="0"/>
                <a:cs typeface="Tahoma" panose="020B0604030504040204" pitchFamily="34" charset="0"/>
              </a:rPr>
              <a:t> РС Шумен </a:t>
            </a:r>
            <a:r>
              <a:rPr lang="ru-RU" sz="2000" dirty="0" err="1">
                <a:latin typeface="Tahoma" panose="020B0604030504040204" pitchFamily="34" charset="0"/>
                <a:ea typeface="Tahoma" panose="020B0604030504040204" pitchFamily="34" charset="0"/>
                <a:cs typeface="Tahoma" panose="020B0604030504040204" pitchFamily="34" charset="0"/>
              </a:rPr>
              <a:t>организира</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съвместно</a:t>
            </a:r>
            <a:r>
              <a:rPr lang="ru-RU" sz="2000" dirty="0">
                <a:latin typeface="Tahoma" panose="020B0604030504040204" pitchFamily="34" charset="0"/>
                <a:ea typeface="Tahoma" panose="020B0604030504040204" pitchFamily="34" charset="0"/>
                <a:cs typeface="Tahoma" panose="020B0604030504040204" pitchFamily="34" charset="0"/>
              </a:rPr>
              <a:t> с </a:t>
            </a:r>
            <a:r>
              <a:rPr lang="ru-RU" sz="2000" dirty="0" err="1">
                <a:latin typeface="Tahoma" panose="020B0604030504040204" pitchFamily="34" charset="0"/>
                <a:ea typeface="Tahoma" panose="020B0604030504040204" pitchFamily="34" charset="0"/>
                <a:cs typeface="Tahoma" panose="020B0604030504040204" pitchFamily="34" charset="0"/>
              </a:rPr>
              <a:t>администрацията</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Общините</a:t>
            </a:r>
            <a:r>
              <a:rPr lang="ru-RU" sz="2000" dirty="0">
                <a:latin typeface="Tahoma" panose="020B0604030504040204" pitchFamily="34" charset="0"/>
                <a:ea typeface="Tahoma" panose="020B0604030504040204" pitchFamily="34" charset="0"/>
                <a:cs typeface="Tahoma" panose="020B0604030504040204" pitchFamily="34" charset="0"/>
              </a:rPr>
              <a:t> Шумен, </a:t>
            </a:r>
            <a:r>
              <a:rPr lang="ru-RU" sz="2000" dirty="0" err="1">
                <a:latin typeface="Tahoma" panose="020B0604030504040204" pitchFamily="34" charset="0"/>
                <a:ea typeface="Tahoma" panose="020B0604030504040204" pitchFamily="34" charset="0"/>
                <a:cs typeface="Tahoma" panose="020B0604030504040204" pitchFamily="34" charset="0"/>
              </a:rPr>
              <a:t>Хитрино</a:t>
            </a:r>
            <a:r>
              <a:rPr lang="ru-RU" sz="2000" dirty="0">
                <a:latin typeface="Tahoma" panose="020B0604030504040204" pitchFamily="34" charset="0"/>
                <a:ea typeface="Tahoma" panose="020B0604030504040204" pitchFamily="34" charset="0"/>
                <a:cs typeface="Tahoma" panose="020B0604030504040204" pitchFamily="34" charset="0"/>
              </a:rPr>
              <a:t> и Венец Обучение на тема </a:t>
            </a:r>
            <a:r>
              <a:rPr lang="ru-RU" sz="2000" b="1" dirty="0">
                <a:latin typeface="Tahoma" panose="020B0604030504040204" pitchFamily="34" charset="0"/>
                <a:ea typeface="Tahoma" panose="020B0604030504040204" pitchFamily="34" charset="0"/>
                <a:cs typeface="Tahoma" panose="020B0604030504040204" pitchFamily="34" charset="0"/>
              </a:rPr>
              <a:t>„Практически </a:t>
            </a:r>
            <a:r>
              <a:rPr lang="ru-RU" sz="2000" b="1" dirty="0" err="1">
                <a:latin typeface="Tahoma" panose="020B0604030504040204" pitchFamily="34" charset="0"/>
                <a:ea typeface="Tahoma" panose="020B0604030504040204" pitchFamily="34" charset="0"/>
                <a:cs typeface="Tahoma" panose="020B0604030504040204" pitchFamily="34" charset="0"/>
              </a:rPr>
              <a:t>насоки</a:t>
            </a:r>
            <a:r>
              <a:rPr lang="ru-RU" sz="2000" b="1" dirty="0">
                <a:latin typeface="Tahoma" panose="020B0604030504040204" pitchFamily="34" charset="0"/>
                <a:ea typeface="Tahoma" panose="020B0604030504040204" pitchFamily="34" charset="0"/>
                <a:cs typeface="Tahoma" panose="020B0604030504040204" pitchFamily="34" charset="0"/>
              </a:rPr>
              <a:t> за </a:t>
            </a:r>
            <a:r>
              <a:rPr lang="ru-RU" sz="2000" b="1" dirty="0" err="1">
                <a:latin typeface="Tahoma" panose="020B0604030504040204" pitchFamily="34" charset="0"/>
                <a:ea typeface="Tahoma" panose="020B0604030504040204" pitchFamily="34" charset="0"/>
                <a:cs typeface="Tahoma" panose="020B0604030504040204" pitchFamily="34" charset="0"/>
              </a:rPr>
              <a:t>връчване</a:t>
            </a:r>
            <a:r>
              <a:rPr lang="ru-RU" sz="2000" b="1" dirty="0">
                <a:latin typeface="Tahoma" panose="020B0604030504040204" pitchFamily="34" charset="0"/>
                <a:ea typeface="Tahoma" panose="020B0604030504040204" pitchFamily="34" charset="0"/>
                <a:cs typeface="Tahoma" panose="020B0604030504040204" pitchFamily="34" charset="0"/>
              </a:rPr>
              <a:t> на </a:t>
            </a:r>
            <a:r>
              <a:rPr lang="ru-RU" sz="2000" b="1" dirty="0" err="1">
                <a:latin typeface="Tahoma" panose="020B0604030504040204" pitchFamily="34" charset="0"/>
                <a:ea typeface="Tahoma" panose="020B0604030504040204" pitchFamily="34" charset="0"/>
                <a:cs typeface="Tahoma" panose="020B0604030504040204" pitchFamily="34" charset="0"/>
              </a:rPr>
              <a:t>призовки</a:t>
            </a:r>
            <a:r>
              <a:rPr lang="ru-RU" sz="2000" b="1" dirty="0">
                <a:latin typeface="Tahoma" panose="020B0604030504040204" pitchFamily="34" charset="0"/>
                <a:ea typeface="Tahoma" panose="020B0604030504040204" pitchFamily="34" charset="0"/>
                <a:cs typeface="Tahoma" panose="020B0604030504040204" pitchFamily="34" charset="0"/>
              </a:rPr>
              <a:t>, </a:t>
            </a:r>
            <a:r>
              <a:rPr lang="ru-RU" sz="2000" b="1" dirty="0" err="1">
                <a:latin typeface="Tahoma" panose="020B0604030504040204" pitchFamily="34" charset="0"/>
                <a:ea typeface="Tahoma" panose="020B0604030504040204" pitchFamily="34" charset="0"/>
                <a:cs typeface="Tahoma" panose="020B0604030504040204" pitchFamily="34" charset="0"/>
              </a:rPr>
              <a:t>съобщения</a:t>
            </a:r>
            <a:r>
              <a:rPr lang="ru-RU" sz="2000" b="1" dirty="0">
                <a:latin typeface="Tahoma" panose="020B0604030504040204" pitchFamily="34" charset="0"/>
                <a:ea typeface="Tahoma" panose="020B0604030504040204" pitchFamily="34" charset="0"/>
                <a:cs typeface="Tahoma" panose="020B0604030504040204" pitchFamily="34" charset="0"/>
              </a:rPr>
              <a:t> и </a:t>
            </a:r>
            <a:r>
              <a:rPr lang="ru-RU" sz="2000" b="1" dirty="0" err="1">
                <a:latin typeface="Tahoma" panose="020B0604030504040204" pitchFamily="34" charset="0"/>
                <a:ea typeface="Tahoma" panose="020B0604030504040204" pitchFamily="34" charset="0"/>
                <a:cs typeface="Tahoma" panose="020B0604030504040204" pitchFamily="34" charset="0"/>
              </a:rPr>
              <a:t>съдебни</a:t>
            </a:r>
            <a:r>
              <a:rPr lang="ru-RU" sz="2000" b="1" dirty="0">
                <a:latin typeface="Tahoma" panose="020B0604030504040204" pitchFamily="34" charset="0"/>
                <a:ea typeface="Tahoma" panose="020B0604030504040204" pitchFamily="34" charset="0"/>
                <a:cs typeface="Tahoma" panose="020B0604030504040204" pitchFamily="34" charset="0"/>
              </a:rPr>
              <a:t> </a:t>
            </a:r>
            <a:r>
              <a:rPr lang="ru-RU" sz="2000" b="1" dirty="0" err="1">
                <a:latin typeface="Tahoma" panose="020B0604030504040204" pitchFamily="34" charset="0"/>
                <a:ea typeface="Tahoma" panose="020B0604030504040204" pitchFamily="34" charset="0"/>
                <a:cs typeface="Tahoma" panose="020B0604030504040204" pitchFamily="34" charset="0"/>
              </a:rPr>
              <a:t>книжа</a:t>
            </a:r>
            <a:r>
              <a:rPr lang="ru-RU" sz="2000" b="1" dirty="0">
                <a:latin typeface="Tahoma" panose="020B0604030504040204" pitchFamily="34" charset="0"/>
                <a:ea typeface="Tahoma" panose="020B0604030504040204" pitchFamily="34" charset="0"/>
                <a:cs typeface="Tahoma" panose="020B0604030504040204" pitchFamily="34" charset="0"/>
              </a:rPr>
              <a:t> по </a:t>
            </a:r>
            <a:r>
              <a:rPr lang="ru-RU" sz="2000" b="1" dirty="0" err="1">
                <a:latin typeface="Tahoma" panose="020B0604030504040204" pitchFamily="34" charset="0"/>
                <a:ea typeface="Tahoma" panose="020B0604030504040204" pitchFamily="34" charset="0"/>
                <a:cs typeface="Tahoma" panose="020B0604030504040204" pitchFamily="34" charset="0"/>
              </a:rPr>
              <a:t>наказателни</a:t>
            </a:r>
            <a:r>
              <a:rPr lang="ru-RU" sz="2000" b="1" dirty="0">
                <a:latin typeface="Tahoma" panose="020B0604030504040204" pitchFamily="34" charset="0"/>
                <a:ea typeface="Tahoma" panose="020B0604030504040204" pitchFamily="34" charset="0"/>
                <a:cs typeface="Tahoma" panose="020B0604030504040204" pitchFamily="34" charset="0"/>
              </a:rPr>
              <a:t> и граждански  дела”. </a:t>
            </a:r>
            <a:r>
              <a:rPr lang="ru-RU" sz="2000" dirty="0" err="1">
                <a:latin typeface="Tahoma" panose="020B0604030504040204" pitchFamily="34" charset="0"/>
                <a:ea typeface="Tahoma" panose="020B0604030504040204" pitchFamily="34" charset="0"/>
                <a:cs typeface="Tahoma" panose="020B0604030504040204" pitchFamily="34" charset="0"/>
              </a:rPr>
              <a:t>Обученията</a:t>
            </a:r>
            <a:r>
              <a:rPr lang="ru-RU" sz="2000" dirty="0">
                <a:latin typeface="Tahoma" panose="020B0604030504040204" pitchFamily="34" charset="0"/>
                <a:ea typeface="Tahoma" panose="020B0604030504040204" pitchFamily="34" charset="0"/>
                <a:cs typeface="Tahoma" panose="020B0604030504040204" pitchFamily="34" charset="0"/>
              </a:rPr>
              <a:t> се </a:t>
            </a:r>
            <a:r>
              <a:rPr lang="ru-RU" sz="2000" dirty="0" err="1">
                <a:latin typeface="Tahoma" panose="020B0604030504040204" pitchFamily="34" charset="0"/>
                <a:ea typeface="Tahoma" panose="020B0604030504040204" pitchFamily="34" charset="0"/>
                <a:cs typeface="Tahoma" panose="020B0604030504040204" pitchFamily="34" charset="0"/>
              </a:rPr>
              <a:t>проведоха</a:t>
            </a:r>
            <a:r>
              <a:rPr lang="ru-RU" sz="2000" dirty="0">
                <a:latin typeface="Tahoma" panose="020B0604030504040204" pitchFamily="34" charset="0"/>
                <a:ea typeface="Tahoma" panose="020B0604030504040204" pitchFamily="34" charset="0"/>
                <a:cs typeface="Tahoma" panose="020B0604030504040204" pitchFamily="34" charset="0"/>
              </a:rPr>
              <a:t> в </a:t>
            </a:r>
            <a:r>
              <a:rPr lang="ru-RU" sz="2000" dirty="0" err="1">
                <a:latin typeface="Tahoma" panose="020B0604030504040204" pitchFamily="34" charset="0"/>
                <a:ea typeface="Tahoma" panose="020B0604030504040204" pitchFamily="34" charset="0"/>
                <a:cs typeface="Tahoma" panose="020B0604030504040204" pitchFamily="34" charset="0"/>
              </a:rPr>
              <a:t>рамките</a:t>
            </a:r>
            <a:r>
              <a:rPr lang="ru-RU" sz="2000" dirty="0">
                <a:latin typeface="Tahoma" panose="020B0604030504040204" pitchFamily="34" charset="0"/>
                <a:ea typeface="Tahoma" panose="020B0604030504040204" pitchFamily="34" charset="0"/>
                <a:cs typeface="Tahoma" panose="020B0604030504040204" pitchFamily="34" charset="0"/>
              </a:rPr>
              <a:t> на един </a:t>
            </a:r>
            <a:r>
              <a:rPr lang="ru-RU" sz="2000" dirty="0" err="1">
                <a:latin typeface="Tahoma" panose="020B0604030504040204" pitchFamily="34" charset="0"/>
                <a:ea typeface="Tahoma" panose="020B0604030504040204" pitchFamily="34" charset="0"/>
                <a:cs typeface="Tahoma" panose="020B0604030504040204" pitchFamily="34" charset="0"/>
              </a:rPr>
              <a:t>ден</a:t>
            </a:r>
            <a:r>
              <a:rPr lang="ru-RU" sz="2000" dirty="0">
                <a:latin typeface="Tahoma" panose="020B0604030504040204" pitchFamily="34" charset="0"/>
                <a:ea typeface="Tahoma" panose="020B0604030504040204" pitchFamily="34" charset="0"/>
                <a:cs typeface="Tahoma" panose="020B0604030504040204" pitchFamily="34" charset="0"/>
              </a:rPr>
              <a:t> за всяка от  </a:t>
            </a:r>
            <a:r>
              <a:rPr lang="ru-RU" sz="2000" dirty="0" err="1">
                <a:latin typeface="Tahoma" panose="020B0604030504040204" pitchFamily="34" charset="0"/>
                <a:ea typeface="Tahoma" panose="020B0604030504040204" pitchFamily="34" charset="0"/>
                <a:cs typeface="Tahoma" panose="020B0604030504040204" pitchFamily="34" charset="0"/>
              </a:rPr>
              <a:t>Общините</a:t>
            </a:r>
            <a:r>
              <a:rPr lang="ru-RU" sz="2000" dirty="0">
                <a:latin typeface="Tahoma" panose="020B0604030504040204" pitchFamily="34" charset="0"/>
                <a:ea typeface="Tahoma" panose="020B0604030504040204" pitchFamily="34" charset="0"/>
                <a:cs typeface="Tahoma" panose="020B0604030504040204" pitchFamily="34" charset="0"/>
              </a:rPr>
              <a:t> -  </a:t>
            </a:r>
            <a:r>
              <a:rPr lang="ru-RU" sz="2000" dirty="0" err="1">
                <a:latin typeface="Tahoma" panose="020B0604030504040204" pitchFamily="34" charset="0"/>
                <a:ea typeface="Tahoma" panose="020B0604030504040204" pitchFamily="34" charset="0"/>
                <a:cs typeface="Tahoma" panose="020B0604030504040204" pitchFamily="34" charset="0"/>
              </a:rPr>
              <a:t>Хитрино</a:t>
            </a:r>
            <a:r>
              <a:rPr lang="ru-RU" sz="2000" dirty="0">
                <a:latin typeface="Tahoma" panose="020B0604030504040204" pitchFamily="34" charset="0"/>
                <a:ea typeface="Tahoma" panose="020B0604030504040204" pitchFamily="34" charset="0"/>
                <a:cs typeface="Tahoma" panose="020B0604030504040204" pitchFamily="34" charset="0"/>
              </a:rPr>
              <a:t>, Венец и  Шумен. В </a:t>
            </a:r>
            <a:r>
              <a:rPr lang="ru-RU" sz="2000" dirty="0" err="1">
                <a:latin typeface="Tahoma" panose="020B0604030504040204" pitchFamily="34" charset="0"/>
                <a:ea typeface="Tahoma" panose="020B0604030504040204" pitchFamily="34" charset="0"/>
                <a:cs typeface="Tahoma" panose="020B0604030504040204" pitchFamily="34" charset="0"/>
              </a:rPr>
              <a:t>обучението</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лектори</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бяха</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Административния</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ръководител</a:t>
            </a:r>
            <a:r>
              <a:rPr lang="ru-RU" sz="2000" dirty="0">
                <a:latin typeface="Tahoma" panose="020B0604030504040204" pitchFamily="34" charset="0"/>
                <a:ea typeface="Tahoma" panose="020B0604030504040204" pitchFamily="34" charset="0"/>
                <a:cs typeface="Tahoma" panose="020B0604030504040204" pitchFamily="34" charset="0"/>
              </a:rPr>
              <a:t> - </a:t>
            </a:r>
            <a:r>
              <a:rPr lang="ru-RU" sz="2000" dirty="0" err="1">
                <a:latin typeface="Tahoma" panose="020B0604030504040204" pitchFamily="34" charset="0"/>
                <a:ea typeface="Tahoma" panose="020B0604030504040204" pitchFamily="34" charset="0"/>
                <a:cs typeface="Tahoma" panose="020B0604030504040204" pitchFamily="34" charset="0"/>
              </a:rPr>
              <a:t>председател</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Районен</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съд</a:t>
            </a:r>
            <a:r>
              <a:rPr lang="ru-RU" sz="2000" dirty="0">
                <a:latin typeface="Tahoma" panose="020B0604030504040204" pitchFamily="34" charset="0"/>
                <a:ea typeface="Tahoma" panose="020B0604030504040204" pitchFamily="34" charset="0"/>
                <a:cs typeface="Tahoma" panose="020B0604030504040204" pitchFamily="34" charset="0"/>
              </a:rPr>
              <a:t> Шумен и </a:t>
            </a:r>
            <a:r>
              <a:rPr lang="ru-RU" sz="2000" dirty="0" err="1">
                <a:latin typeface="Tahoma" panose="020B0604030504040204" pitchFamily="34" charset="0"/>
                <a:ea typeface="Tahoma" panose="020B0604030504040204" pitchFamily="34" charset="0"/>
                <a:cs typeface="Tahoma" panose="020B0604030504040204" pitchFamily="34" charset="0"/>
              </a:rPr>
              <a:t>Заместника</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административния</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ръководител</a:t>
            </a:r>
            <a:r>
              <a:rPr lang="ru-RU" sz="2000" dirty="0">
                <a:latin typeface="Tahoma" panose="020B0604030504040204" pitchFamily="34" charset="0"/>
                <a:ea typeface="Tahoma" panose="020B0604030504040204" pitchFamily="34" charset="0"/>
                <a:cs typeface="Tahoma" panose="020B0604030504040204" pitchFamily="34" charset="0"/>
              </a:rPr>
              <a:t> – </a:t>
            </a:r>
            <a:r>
              <a:rPr lang="ru-RU" sz="2000" dirty="0" err="1">
                <a:latin typeface="Tahoma" panose="020B0604030504040204" pitchFamily="34" charset="0"/>
                <a:ea typeface="Tahoma" panose="020B0604030504040204" pitchFamily="34" charset="0"/>
                <a:cs typeface="Tahoma" panose="020B0604030504040204" pitchFamily="34" charset="0"/>
              </a:rPr>
              <a:t>заместник</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председател</a:t>
            </a:r>
            <a:r>
              <a:rPr lang="ru-RU" sz="2000" dirty="0">
                <a:latin typeface="Tahoma" panose="020B0604030504040204" pitchFamily="34" charset="0"/>
                <a:ea typeface="Tahoma" panose="020B0604030504040204" pitchFamily="34" charset="0"/>
                <a:cs typeface="Tahoma" panose="020B0604030504040204" pitchFamily="34" charset="0"/>
              </a:rPr>
              <a:t> на РС Шумен. </a:t>
            </a:r>
          </a:p>
          <a:p>
            <a:pPr algn="just"/>
            <a:r>
              <a:rPr lang="ru-RU" sz="2000" dirty="0">
                <a:latin typeface="Tahoma" panose="020B0604030504040204" pitchFamily="34" charset="0"/>
                <a:ea typeface="Tahoma" panose="020B0604030504040204" pitchFamily="34" charset="0"/>
                <a:cs typeface="Tahoma" panose="020B0604030504040204" pitchFamily="34" charset="0"/>
              </a:rPr>
              <a:t>	Участие </a:t>
            </a:r>
            <a:r>
              <a:rPr lang="ru-RU" sz="2000" dirty="0" err="1">
                <a:latin typeface="Tahoma" panose="020B0604030504040204" pitchFamily="34" charset="0"/>
                <a:ea typeface="Tahoma" panose="020B0604030504040204" pitchFamily="34" charset="0"/>
                <a:cs typeface="Tahoma" panose="020B0604030504040204" pitchFamily="34" charset="0"/>
              </a:rPr>
              <a:t>взеха</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кметовете</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населените</a:t>
            </a:r>
            <a:r>
              <a:rPr lang="ru-RU" sz="2000" dirty="0">
                <a:latin typeface="Tahoma" panose="020B0604030504040204" pitchFamily="34" charset="0"/>
                <a:ea typeface="Tahoma" panose="020B0604030504040204" pitchFamily="34" charset="0"/>
                <a:cs typeface="Tahoma" panose="020B0604030504040204" pitchFamily="34" charset="0"/>
              </a:rPr>
              <a:t> места в </a:t>
            </a:r>
            <a:r>
              <a:rPr lang="ru-RU" sz="2000" dirty="0" err="1">
                <a:latin typeface="Tahoma" panose="020B0604030504040204" pitchFamily="34" charset="0"/>
                <a:ea typeface="Tahoma" panose="020B0604030504040204" pitchFamily="34" charset="0"/>
                <a:cs typeface="Tahoma" panose="020B0604030504040204" pitchFamily="34" charset="0"/>
              </a:rPr>
              <a:t>Общините</a:t>
            </a:r>
            <a:r>
              <a:rPr lang="ru-RU" sz="2000" dirty="0">
                <a:latin typeface="Tahoma" panose="020B0604030504040204" pitchFamily="34" charset="0"/>
                <a:ea typeface="Tahoma" panose="020B0604030504040204" pitchFamily="34" charset="0"/>
                <a:cs typeface="Tahoma" panose="020B0604030504040204" pitchFamily="34" charset="0"/>
              </a:rPr>
              <a:t> в района на действие на  </a:t>
            </a:r>
            <a:r>
              <a:rPr lang="ru-RU" sz="2000" dirty="0" err="1">
                <a:latin typeface="Tahoma" panose="020B0604030504040204" pitchFamily="34" charset="0"/>
                <a:ea typeface="Tahoma" panose="020B0604030504040204" pitchFamily="34" charset="0"/>
                <a:cs typeface="Tahoma" panose="020B0604030504040204" pitchFamily="34" charset="0"/>
              </a:rPr>
              <a:t>Районен</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съд</a:t>
            </a:r>
            <a:r>
              <a:rPr lang="ru-RU" sz="2000" dirty="0">
                <a:latin typeface="Tahoma" panose="020B0604030504040204" pitchFamily="34" charset="0"/>
                <a:ea typeface="Tahoma" panose="020B0604030504040204" pitchFamily="34" charset="0"/>
                <a:cs typeface="Tahoma" panose="020B0604030504040204" pitchFamily="34" charset="0"/>
              </a:rPr>
              <a:t> Шумен. </a:t>
            </a:r>
            <a:r>
              <a:rPr lang="ru-RU" sz="2000" dirty="0" err="1">
                <a:latin typeface="Tahoma" panose="020B0604030504040204" pitchFamily="34" charset="0"/>
                <a:ea typeface="Tahoma" panose="020B0604030504040204" pitchFamily="34" charset="0"/>
                <a:cs typeface="Tahoma" panose="020B0604030504040204" pitchFamily="34" charset="0"/>
              </a:rPr>
              <a:t>Кметовете</a:t>
            </a:r>
            <a:r>
              <a:rPr lang="ru-RU" sz="2000" dirty="0">
                <a:latin typeface="Tahoma" panose="020B0604030504040204" pitchFamily="34" charset="0"/>
                <a:ea typeface="Tahoma" panose="020B0604030504040204" pitchFamily="34" charset="0"/>
                <a:cs typeface="Tahoma" panose="020B0604030504040204" pitchFamily="34" charset="0"/>
              </a:rPr>
              <a:t> и </a:t>
            </a:r>
            <a:r>
              <a:rPr lang="ru-RU" sz="2000" dirty="0" err="1">
                <a:latin typeface="Tahoma" panose="020B0604030504040204" pitchFamily="34" charset="0"/>
                <a:ea typeface="Tahoma" panose="020B0604030504040204" pitchFamily="34" charset="0"/>
                <a:cs typeface="Tahoma" panose="020B0604030504040204" pitchFamily="34" charset="0"/>
              </a:rPr>
              <a:t>кметските</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наместници</a:t>
            </a:r>
            <a:r>
              <a:rPr lang="ru-RU" sz="2000" dirty="0">
                <a:latin typeface="Tahoma" panose="020B0604030504040204" pitchFamily="34" charset="0"/>
                <a:ea typeface="Tahoma" panose="020B0604030504040204" pitchFamily="34" charset="0"/>
                <a:cs typeface="Tahoma" panose="020B0604030504040204" pitchFamily="34" charset="0"/>
              </a:rPr>
              <a:t> от </a:t>
            </a:r>
            <a:r>
              <a:rPr lang="ru-RU" sz="2000" dirty="0" err="1">
                <a:latin typeface="Tahoma" panose="020B0604030504040204" pitchFamily="34" charset="0"/>
                <a:ea typeface="Tahoma" panose="020B0604030504040204" pitchFamily="34" charset="0"/>
                <a:cs typeface="Tahoma" panose="020B0604030504040204" pitchFamily="34" charset="0"/>
              </a:rPr>
              <a:t>населените</a:t>
            </a:r>
            <a:r>
              <a:rPr lang="ru-RU" sz="2000" dirty="0">
                <a:latin typeface="Tahoma" panose="020B0604030504040204" pitchFamily="34" charset="0"/>
                <a:ea typeface="Tahoma" panose="020B0604030504040204" pitchFamily="34" charset="0"/>
                <a:cs typeface="Tahoma" panose="020B0604030504040204" pitchFamily="34" charset="0"/>
              </a:rPr>
              <a:t> места в </a:t>
            </a:r>
            <a:r>
              <a:rPr lang="ru-RU" sz="2000" dirty="0" err="1">
                <a:latin typeface="Tahoma" panose="020B0604030504040204" pitchFamily="34" charset="0"/>
                <a:ea typeface="Tahoma" panose="020B0604030504040204" pitchFamily="34" charset="0"/>
                <a:cs typeface="Tahoma" panose="020B0604030504040204" pitchFamily="34" charset="0"/>
              </a:rPr>
              <a:t>общините</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проявиха</a:t>
            </a:r>
            <a:r>
              <a:rPr lang="ru-RU" sz="2000" dirty="0">
                <a:latin typeface="Tahoma" panose="020B0604030504040204" pitchFamily="34" charset="0"/>
                <a:ea typeface="Tahoma" panose="020B0604030504040204" pitchFamily="34" charset="0"/>
                <a:cs typeface="Tahoma" panose="020B0604030504040204" pitchFamily="34" charset="0"/>
              </a:rPr>
              <a:t> интерес и </a:t>
            </a:r>
            <a:r>
              <a:rPr lang="ru-RU" sz="2000" dirty="0" err="1">
                <a:latin typeface="Tahoma" panose="020B0604030504040204" pitchFamily="34" charset="0"/>
                <a:ea typeface="Tahoma" panose="020B0604030504040204" pitchFamily="34" charset="0"/>
                <a:cs typeface="Tahoma" panose="020B0604030504040204" pitchFamily="34" charset="0"/>
              </a:rPr>
              <a:t>взеха</a:t>
            </a:r>
            <a:r>
              <a:rPr lang="ru-RU" sz="2000" dirty="0">
                <a:latin typeface="Tahoma" panose="020B0604030504040204" pitchFamily="34" charset="0"/>
                <a:ea typeface="Tahoma" panose="020B0604030504040204" pitchFamily="34" charset="0"/>
                <a:cs typeface="Tahoma" panose="020B0604030504040204" pitchFamily="34" charset="0"/>
              </a:rPr>
              <a:t> участие в </a:t>
            </a:r>
            <a:r>
              <a:rPr lang="ru-RU" sz="2000" dirty="0" err="1">
                <a:latin typeface="Tahoma" panose="020B0604030504040204" pitchFamily="34" charset="0"/>
                <a:ea typeface="Tahoma" panose="020B0604030504040204" pitchFamily="34" charset="0"/>
                <a:cs typeface="Tahoma" panose="020B0604030504040204" pitchFamily="34" charset="0"/>
              </a:rPr>
              <a:t>обученията</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целта</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което</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беше</a:t>
            </a:r>
            <a:r>
              <a:rPr lang="ru-RU" sz="2000" dirty="0">
                <a:latin typeface="Tahoma" panose="020B0604030504040204" pitchFamily="34" charset="0"/>
                <a:ea typeface="Tahoma" panose="020B0604030504040204" pitchFamily="34" charset="0"/>
                <a:cs typeface="Tahoma" panose="020B0604030504040204" pitchFamily="34" charset="0"/>
              </a:rPr>
              <a:t> да </a:t>
            </a:r>
            <a:r>
              <a:rPr lang="ru-RU" sz="2000" dirty="0" err="1">
                <a:latin typeface="Tahoma" panose="020B0604030504040204" pitchFamily="34" charset="0"/>
                <a:ea typeface="Tahoma" panose="020B0604030504040204" pitchFamily="34" charset="0"/>
                <a:cs typeface="Tahoma" panose="020B0604030504040204" pitchFamily="34" charset="0"/>
              </a:rPr>
              <a:t>разшири</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познанията</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участниците</a:t>
            </a:r>
            <a:r>
              <a:rPr lang="ru-RU" sz="2000" dirty="0">
                <a:latin typeface="Tahoma" panose="020B0604030504040204" pitchFamily="34" charset="0"/>
                <a:ea typeface="Tahoma" panose="020B0604030504040204" pitchFamily="34" charset="0"/>
                <a:cs typeface="Tahoma" panose="020B0604030504040204" pitchFamily="34" charset="0"/>
              </a:rPr>
              <a:t> за </a:t>
            </a:r>
            <a:r>
              <a:rPr lang="ru-RU" sz="2000" dirty="0" err="1">
                <a:latin typeface="Tahoma" panose="020B0604030504040204" pitchFamily="34" charset="0"/>
                <a:ea typeface="Tahoma" panose="020B0604030504040204" pitchFamily="34" charset="0"/>
                <a:cs typeface="Tahoma" panose="020B0604030504040204" pitchFamily="34" charset="0"/>
              </a:rPr>
              <a:t>процеса</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призоваване</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една</a:t>
            </a:r>
            <a:r>
              <a:rPr lang="ru-RU" sz="2000" dirty="0">
                <a:latin typeface="Tahoma" panose="020B0604030504040204" pitchFamily="34" charset="0"/>
                <a:ea typeface="Tahoma" panose="020B0604030504040204" pitchFamily="34" charset="0"/>
                <a:cs typeface="Tahoma" panose="020B0604030504040204" pitchFamily="34" charset="0"/>
              </a:rPr>
              <a:t> от </a:t>
            </a:r>
            <a:r>
              <a:rPr lang="ru-RU" sz="2000" dirty="0" err="1">
                <a:latin typeface="Tahoma" panose="020B0604030504040204" pitchFamily="34" charset="0"/>
                <a:ea typeface="Tahoma" panose="020B0604030504040204" pitchFamily="34" charset="0"/>
                <a:cs typeface="Tahoma" panose="020B0604030504040204" pitchFamily="34" charset="0"/>
              </a:rPr>
              <a:t>най-важните</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предпоставките</a:t>
            </a:r>
            <a:r>
              <a:rPr lang="ru-RU" sz="2000" dirty="0">
                <a:latin typeface="Tahoma" panose="020B0604030504040204" pitchFamily="34" charset="0"/>
                <a:ea typeface="Tahoma" panose="020B0604030504040204" pitchFamily="34" charset="0"/>
                <a:cs typeface="Tahoma" panose="020B0604030504040204" pitchFamily="34" charset="0"/>
              </a:rPr>
              <a:t> за </a:t>
            </a:r>
            <a:r>
              <a:rPr lang="ru-RU" sz="2000" dirty="0" err="1">
                <a:latin typeface="Tahoma" panose="020B0604030504040204" pitchFamily="34" charset="0"/>
                <a:ea typeface="Tahoma" panose="020B0604030504040204" pitchFamily="34" charset="0"/>
                <a:cs typeface="Tahoma" panose="020B0604030504040204" pitchFamily="34" charset="0"/>
              </a:rPr>
              <a:t>качествено</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правораздаване</a:t>
            </a:r>
            <a:r>
              <a:rPr lang="ru-RU" sz="2000" dirty="0">
                <a:latin typeface="Tahoma" panose="020B0604030504040204" pitchFamily="34" charset="0"/>
                <a:ea typeface="Tahoma" panose="020B0604030504040204" pitchFamily="34" charset="0"/>
                <a:cs typeface="Tahoma" panose="020B0604030504040204" pitchFamily="34" charset="0"/>
              </a:rPr>
              <a:t>. Пред </a:t>
            </a:r>
            <a:r>
              <a:rPr lang="ru-RU" sz="2000" dirty="0" err="1">
                <a:latin typeface="Tahoma" panose="020B0604030504040204" pitchFamily="34" charset="0"/>
                <a:ea typeface="Tahoma" panose="020B0604030504040204" pitchFamily="34" charset="0"/>
                <a:cs typeface="Tahoma" panose="020B0604030504040204" pitchFamily="34" charset="0"/>
              </a:rPr>
              <a:t>аудиторията</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бяха</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разяснени</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основни</a:t>
            </a:r>
            <a:r>
              <a:rPr lang="ru-RU" sz="2000" dirty="0">
                <a:latin typeface="Tahoma" panose="020B0604030504040204" pitchFamily="34" charset="0"/>
                <a:ea typeface="Tahoma" panose="020B0604030504040204" pitchFamily="34" charset="0"/>
                <a:cs typeface="Tahoma" panose="020B0604030504040204" pitchFamily="34" charset="0"/>
              </a:rPr>
              <a:t> правила в </a:t>
            </a:r>
            <a:r>
              <a:rPr lang="ru-RU" sz="2000" dirty="0" err="1">
                <a:latin typeface="Tahoma" panose="020B0604030504040204" pitchFamily="34" charset="0"/>
                <a:ea typeface="Tahoma" panose="020B0604030504040204" pitchFamily="34" charset="0"/>
                <a:cs typeface="Tahoma" panose="020B0604030504040204" pitchFamily="34" charset="0"/>
              </a:rPr>
              <a:t>процеса</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призоваване</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бяха</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поставени</a:t>
            </a:r>
            <a:r>
              <a:rPr lang="ru-RU" sz="2000" dirty="0">
                <a:latin typeface="Tahoma" panose="020B0604030504040204" pitchFamily="34" charset="0"/>
                <a:ea typeface="Tahoma" panose="020B0604030504040204" pitchFamily="34" charset="0"/>
                <a:cs typeface="Tahoma" panose="020B0604030504040204" pitchFamily="34" charset="0"/>
              </a:rPr>
              <a:t> много </a:t>
            </a:r>
            <a:r>
              <a:rPr lang="ru-RU" sz="2000" dirty="0" err="1">
                <a:latin typeface="Tahoma" panose="020B0604030504040204" pitchFamily="34" charset="0"/>
                <a:ea typeface="Tahoma" panose="020B0604030504040204" pitchFamily="34" charset="0"/>
                <a:cs typeface="Tahoma" panose="020B0604030504040204" pitchFamily="34" charset="0"/>
              </a:rPr>
              <a:t>въпроси</a:t>
            </a:r>
            <a:r>
              <a:rPr lang="ru-RU" sz="2000" dirty="0">
                <a:latin typeface="Tahoma" panose="020B0604030504040204" pitchFamily="34" charset="0"/>
                <a:ea typeface="Tahoma" panose="020B0604030504040204" pitchFamily="34" charset="0"/>
                <a:cs typeface="Tahoma" panose="020B0604030504040204" pitchFamily="34" charset="0"/>
              </a:rPr>
              <a:t> от страна на </a:t>
            </a:r>
            <a:r>
              <a:rPr lang="ru-RU" sz="2000" dirty="0" err="1">
                <a:latin typeface="Tahoma" panose="020B0604030504040204" pitchFamily="34" charset="0"/>
                <a:ea typeface="Tahoma" panose="020B0604030504040204" pitchFamily="34" charset="0"/>
                <a:cs typeface="Tahoma" panose="020B0604030504040204" pitchFamily="34" charset="0"/>
              </a:rPr>
              <a:t>кметовете</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обсъдени</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бяха</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затрудненията</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които</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изпитват</a:t>
            </a:r>
            <a:r>
              <a:rPr lang="ru-RU" sz="2000" dirty="0">
                <a:latin typeface="Tahoma" panose="020B0604030504040204" pitchFamily="34" charset="0"/>
                <a:ea typeface="Tahoma" panose="020B0604030504040204" pitchFamily="34" charset="0"/>
                <a:cs typeface="Tahoma" panose="020B0604030504040204" pitchFamily="34" charset="0"/>
              </a:rPr>
              <a:t> при </a:t>
            </a:r>
            <a:r>
              <a:rPr lang="ru-RU" sz="2000" dirty="0" err="1">
                <a:latin typeface="Tahoma" panose="020B0604030504040204" pitchFamily="34" charset="0"/>
                <a:ea typeface="Tahoma" panose="020B0604030504040204" pitchFamily="34" charset="0"/>
                <a:cs typeface="Tahoma" panose="020B0604030504040204" pitchFamily="34" charset="0"/>
              </a:rPr>
              <a:t>изпълнение</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задълженията</a:t>
            </a:r>
            <a:r>
              <a:rPr lang="ru-RU" sz="2000" dirty="0">
                <a:latin typeface="Tahoma" panose="020B0604030504040204" pitchFamily="34" charset="0"/>
                <a:ea typeface="Tahoma" panose="020B0604030504040204" pitchFamily="34" charset="0"/>
                <a:cs typeface="Tahoma" panose="020B0604030504040204" pitchFamily="34" charset="0"/>
              </a:rPr>
              <a:t> си </a:t>
            </a:r>
            <a:r>
              <a:rPr lang="ru-RU" sz="2000" dirty="0" err="1">
                <a:latin typeface="Tahoma" panose="020B0604030504040204" pitchFamily="34" charset="0"/>
                <a:ea typeface="Tahoma" panose="020B0604030504040204" pitchFamily="34" charset="0"/>
                <a:cs typeface="Tahoma" panose="020B0604030504040204" pitchFamily="34" charset="0"/>
              </a:rPr>
              <a:t>във</a:t>
            </a:r>
            <a:r>
              <a:rPr lang="ru-RU" sz="2000" dirty="0">
                <a:latin typeface="Tahoma" panose="020B0604030504040204" pitchFamily="34" charset="0"/>
                <a:ea typeface="Tahoma" panose="020B0604030504040204" pitchFamily="34" charset="0"/>
                <a:cs typeface="Tahoma" panose="020B0604030504040204" pitchFamily="34" charset="0"/>
              </a:rPr>
              <a:t> </a:t>
            </a:r>
            <a:r>
              <a:rPr lang="ru-RU" sz="2000" dirty="0" err="1">
                <a:latin typeface="Tahoma" panose="020B0604030504040204" pitchFamily="34" charset="0"/>
                <a:ea typeface="Tahoma" panose="020B0604030504040204" pitchFamily="34" charset="0"/>
                <a:cs typeface="Tahoma" panose="020B0604030504040204" pitchFamily="34" charset="0"/>
              </a:rPr>
              <a:t>връзка</a:t>
            </a:r>
            <a:r>
              <a:rPr lang="ru-RU" sz="2000" dirty="0">
                <a:latin typeface="Tahoma" panose="020B0604030504040204" pitchFamily="34" charset="0"/>
                <a:ea typeface="Tahoma" panose="020B0604030504040204" pitchFamily="34" charset="0"/>
                <a:cs typeface="Tahoma" panose="020B0604030504040204" pitchFamily="34" charset="0"/>
              </a:rPr>
              <a:t> с </a:t>
            </a:r>
            <a:r>
              <a:rPr lang="ru-RU" sz="2000" dirty="0" err="1">
                <a:latin typeface="Tahoma" panose="020B0604030504040204" pitchFamily="34" charset="0"/>
                <a:ea typeface="Tahoma" panose="020B0604030504040204" pitchFamily="34" charset="0"/>
                <a:cs typeface="Tahoma" panose="020B0604030504040204" pitchFamily="34" charset="0"/>
              </a:rPr>
              <a:t>процеса</a:t>
            </a:r>
            <a:r>
              <a:rPr lang="ru-RU" sz="2000" dirty="0">
                <a:latin typeface="Tahoma" panose="020B0604030504040204" pitchFamily="34" charset="0"/>
                <a:ea typeface="Tahoma" panose="020B0604030504040204" pitchFamily="34" charset="0"/>
                <a:cs typeface="Tahoma" panose="020B0604030504040204" pitchFamily="34" charset="0"/>
              </a:rPr>
              <a:t> на </a:t>
            </a:r>
            <a:r>
              <a:rPr lang="ru-RU" sz="2000" dirty="0" err="1">
                <a:latin typeface="Tahoma" panose="020B0604030504040204" pitchFamily="34" charset="0"/>
                <a:ea typeface="Tahoma" panose="020B0604030504040204" pitchFamily="34" charset="0"/>
                <a:cs typeface="Tahoma" panose="020B0604030504040204" pitchFamily="34" charset="0"/>
              </a:rPr>
              <a:t>призоваване</a:t>
            </a:r>
            <a:r>
              <a:rPr lang="ru-RU" sz="2000" dirty="0">
                <a:latin typeface="Tahoma" panose="020B0604030504040204" pitchFamily="34" charset="0"/>
                <a:ea typeface="Tahoma" panose="020B0604030504040204" pitchFamily="34" charset="0"/>
                <a:cs typeface="Tahoma" panose="020B0604030504040204" pitchFamily="34" charset="0"/>
              </a:rPr>
              <a:t>.</a:t>
            </a:r>
            <a:endParaRPr lang="bg-BG"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484551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751344"/>
            <a:ext cx="8064896" cy="4154984"/>
          </a:xfrm>
          <a:prstGeom prst="rect">
            <a:avLst/>
          </a:prstGeom>
        </p:spPr>
        <p:txBody>
          <a:bodyPr wrap="square">
            <a:spAutoFit/>
          </a:bodyPr>
          <a:lstStyle/>
          <a:p>
            <a:pPr algn="just"/>
            <a:r>
              <a:rPr lang="bg-BG" sz="2200" dirty="0" smtClean="0">
                <a:latin typeface="Tahoma" panose="020B0604030504040204" pitchFamily="34" charset="0"/>
                <a:ea typeface="Tahoma" panose="020B0604030504040204" pitchFamily="34" charset="0"/>
                <a:cs typeface="Tahoma" panose="020B0604030504040204" pitchFamily="34" charset="0"/>
              </a:rPr>
              <a:t>	Районен </a:t>
            </a:r>
            <a:r>
              <a:rPr lang="bg-BG" sz="2200" dirty="0">
                <a:latin typeface="Tahoma" panose="020B0604030504040204" pitchFamily="34" charset="0"/>
                <a:ea typeface="Tahoma" panose="020B0604030504040204" pitchFamily="34" charset="0"/>
                <a:cs typeface="Tahoma" panose="020B0604030504040204" pitchFamily="34" charset="0"/>
              </a:rPr>
              <a:t>съд – гр.Шумен се включи в програмата за регионално обучение на НИП, като на 25.06.2024г. беше организатор на </a:t>
            </a:r>
            <a:r>
              <a:rPr lang="bg-BG" sz="2200" b="1" dirty="0">
                <a:latin typeface="Tahoma" panose="020B0604030504040204" pitchFamily="34" charset="0"/>
                <a:ea typeface="Tahoma" panose="020B0604030504040204" pitchFamily="34" charset="0"/>
                <a:cs typeface="Tahoma" panose="020B0604030504040204" pitchFamily="34" charset="0"/>
              </a:rPr>
              <a:t>семинар</a:t>
            </a:r>
            <a:r>
              <a:rPr lang="bg-BG" sz="2200" dirty="0">
                <a:latin typeface="Tahoma" panose="020B0604030504040204" pitchFamily="34" charset="0"/>
                <a:ea typeface="Tahoma" panose="020B0604030504040204" pitchFamily="34" charset="0"/>
                <a:cs typeface="Tahoma" panose="020B0604030504040204" pitchFamily="34" charset="0"/>
              </a:rPr>
              <a:t> с тема "Тълкуване разпоредбите на чл. 343б, ал. 6 от НК и чл. 146 от НПК и приложението им в случаите при отказ за даване на кръвна проба за изследване" с лектор Пламен </a:t>
            </a:r>
            <a:r>
              <a:rPr lang="bg-BG" sz="2200" dirty="0" err="1">
                <a:latin typeface="Tahoma" panose="020B0604030504040204" pitchFamily="34" charset="0"/>
                <a:ea typeface="Tahoma" panose="020B0604030504040204" pitchFamily="34" charset="0"/>
                <a:cs typeface="Tahoma" panose="020B0604030504040204" pitchFamily="34" charset="0"/>
              </a:rPr>
              <a:t>Дацов</a:t>
            </a:r>
            <a:r>
              <a:rPr lang="bg-BG" sz="2200" dirty="0">
                <a:latin typeface="Tahoma" panose="020B0604030504040204" pitchFamily="34" charset="0"/>
                <a:ea typeface="Tahoma" panose="020B0604030504040204" pitchFamily="34" charset="0"/>
                <a:cs typeface="Tahoma" panose="020B0604030504040204" pitchFamily="34" charset="0"/>
              </a:rPr>
              <a:t> – съдия във ВКС.</a:t>
            </a:r>
          </a:p>
          <a:p>
            <a:pPr algn="just"/>
            <a:r>
              <a:rPr lang="bg-BG" sz="2200" dirty="0" smtClean="0">
                <a:latin typeface="Tahoma" panose="020B0604030504040204" pitchFamily="34" charset="0"/>
                <a:ea typeface="Tahoma" panose="020B0604030504040204" pitchFamily="34" charset="0"/>
                <a:cs typeface="Tahoma" panose="020B0604030504040204" pitchFamily="34" charset="0"/>
              </a:rPr>
              <a:t>	</a:t>
            </a:r>
          </a:p>
          <a:p>
            <a:pPr algn="just"/>
            <a:r>
              <a:rPr lang="bg-BG" sz="2200" dirty="0">
                <a:latin typeface="Tahoma" panose="020B0604030504040204" pitchFamily="34" charset="0"/>
                <a:ea typeface="Tahoma" panose="020B0604030504040204" pitchFamily="34" charset="0"/>
                <a:cs typeface="Tahoma" panose="020B0604030504040204" pitchFamily="34" charset="0"/>
              </a:rPr>
              <a:t>	</a:t>
            </a:r>
            <a:r>
              <a:rPr lang="bg-BG" sz="2200" dirty="0" smtClean="0">
                <a:latin typeface="Tahoma" panose="020B0604030504040204" pitchFamily="34" charset="0"/>
                <a:ea typeface="Tahoma" panose="020B0604030504040204" pitchFamily="34" charset="0"/>
                <a:cs typeface="Tahoma" panose="020B0604030504040204" pitchFamily="34" charset="0"/>
              </a:rPr>
              <a:t>На </a:t>
            </a:r>
            <a:r>
              <a:rPr lang="bg-BG" sz="2200" dirty="0">
                <a:latin typeface="Tahoma" panose="020B0604030504040204" pitchFamily="34" charset="0"/>
                <a:ea typeface="Tahoma" panose="020B0604030504040204" pitchFamily="34" charset="0"/>
                <a:cs typeface="Tahoma" panose="020B0604030504040204" pitchFamily="34" charset="0"/>
              </a:rPr>
              <a:t>26.06.2024г. по същата програма се проведе </a:t>
            </a:r>
            <a:r>
              <a:rPr lang="bg-BG" sz="2200" b="1" dirty="0">
                <a:latin typeface="Tahoma" panose="020B0604030504040204" pitchFamily="34" charset="0"/>
                <a:ea typeface="Tahoma" panose="020B0604030504040204" pitchFamily="34" charset="0"/>
                <a:cs typeface="Tahoma" panose="020B0604030504040204" pitchFamily="34" charset="0"/>
              </a:rPr>
              <a:t>семинар</a:t>
            </a:r>
            <a:r>
              <a:rPr lang="bg-BG" sz="2200" dirty="0">
                <a:latin typeface="Tahoma" panose="020B0604030504040204" pitchFamily="34" charset="0"/>
                <a:ea typeface="Tahoma" panose="020B0604030504040204" pitchFamily="34" charset="0"/>
                <a:cs typeface="Tahoma" panose="020B0604030504040204" pitchFamily="34" charset="0"/>
              </a:rPr>
              <a:t> с тема "Електронният документ в гражданското процесуално право. </a:t>
            </a:r>
            <a:r>
              <a:rPr lang="bg-BG" sz="2200" dirty="0" err="1">
                <a:latin typeface="Tahoma" panose="020B0604030504040204" pitchFamily="34" charset="0"/>
                <a:ea typeface="Tahoma" panose="020B0604030504040204" pitchFamily="34" charset="0"/>
                <a:cs typeface="Tahoma" panose="020B0604030504040204" pitchFamily="34" charset="0"/>
              </a:rPr>
              <a:t>Доказателствена</a:t>
            </a:r>
            <a:r>
              <a:rPr lang="bg-BG" sz="2200" dirty="0">
                <a:latin typeface="Tahoma" panose="020B0604030504040204" pitchFamily="34" charset="0"/>
                <a:ea typeface="Tahoma" panose="020B0604030504040204" pitchFamily="34" charset="0"/>
                <a:cs typeface="Tahoma" panose="020B0604030504040204" pitchFamily="34" charset="0"/>
              </a:rPr>
              <a:t> тежест на електронния документ по ГПК. Електронно правосъдие" с Красимир </a:t>
            </a:r>
            <a:r>
              <a:rPr lang="bg-BG" sz="2200" dirty="0" err="1" smtClean="0">
                <a:latin typeface="Tahoma" panose="020B0604030504040204" pitchFamily="34" charset="0"/>
                <a:ea typeface="Tahoma" panose="020B0604030504040204" pitchFamily="34" charset="0"/>
                <a:cs typeface="Tahoma" panose="020B0604030504040204" pitchFamily="34" charset="0"/>
              </a:rPr>
              <a:t>Машев</a:t>
            </a:r>
            <a:r>
              <a:rPr lang="bg-BG" sz="2200" dirty="0" smtClean="0">
                <a:latin typeface="Tahoma" panose="020B0604030504040204" pitchFamily="34" charset="0"/>
                <a:ea typeface="Tahoma" panose="020B0604030504040204" pitchFamily="34" charset="0"/>
                <a:cs typeface="Tahoma" panose="020B0604030504040204" pitchFamily="34" charset="0"/>
              </a:rPr>
              <a:t> </a:t>
            </a:r>
            <a:r>
              <a:rPr lang="bg-BG" sz="2200" dirty="0">
                <a:latin typeface="Tahoma" panose="020B0604030504040204" pitchFamily="34" charset="0"/>
                <a:ea typeface="Tahoma" panose="020B0604030504040204" pitchFamily="34" charset="0"/>
                <a:cs typeface="Tahoma" panose="020B0604030504040204" pitchFamily="34" charset="0"/>
              </a:rPr>
              <a:t>– съдия в Апелативен съд – София.</a:t>
            </a:r>
          </a:p>
        </p:txBody>
      </p:sp>
    </p:spTree>
    <p:extLst>
      <p:ext uri="{BB962C8B-B14F-4D97-AF65-F5344CB8AC3E}">
        <p14:creationId xmlns:p14="http://schemas.microsoft.com/office/powerpoint/2010/main" val="16386162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05068"/>
            <a:ext cx="8640960" cy="6247864"/>
          </a:xfrm>
          <a:prstGeom prst="rect">
            <a:avLst/>
          </a:prstGeom>
        </p:spPr>
        <p:txBody>
          <a:bodyPr wrap="square">
            <a:spAutoFit/>
          </a:bodyPr>
          <a:lstStyle/>
          <a:p>
            <a:pPr algn="just"/>
            <a:r>
              <a:rPr lang="bg-BG" sz="2000" dirty="0" smtClean="0">
                <a:latin typeface="Tahoma" panose="020B0604030504040204" pitchFamily="34" charset="0"/>
                <a:ea typeface="Tahoma" panose="020B0604030504040204" pitchFamily="34" charset="0"/>
                <a:cs typeface="Tahoma" panose="020B0604030504040204" pitchFamily="34" charset="0"/>
              </a:rPr>
              <a:t>	</a:t>
            </a:r>
            <a:r>
              <a:rPr lang="bg-BG" sz="2000" dirty="0">
                <a:latin typeface="Tahoma" panose="020B0604030504040204" pitchFamily="34" charset="0"/>
                <a:ea typeface="Tahoma" panose="020B0604030504040204" pitchFamily="34" charset="0"/>
                <a:cs typeface="Tahoma" panose="020B0604030504040204" pitchFamily="34" charset="0"/>
              </a:rPr>
              <a:t>През отчетната 2024г. в продължение на вече утвърдената практика  на 21 ноември - </a:t>
            </a:r>
            <a:r>
              <a:rPr lang="bg-BG" sz="2000" b="1" dirty="0">
                <a:latin typeface="Tahoma" panose="020B0604030504040204" pitchFamily="34" charset="0"/>
                <a:ea typeface="Tahoma" panose="020B0604030504040204" pitchFamily="34" charset="0"/>
                <a:cs typeface="Tahoma" panose="020B0604030504040204" pitchFamily="34" charset="0"/>
              </a:rPr>
              <a:t>деня на християнското семейство </a:t>
            </a:r>
            <a:r>
              <a:rPr lang="bg-BG" sz="2000" dirty="0">
                <a:latin typeface="Tahoma" panose="020B0604030504040204" pitchFamily="34" charset="0"/>
                <a:ea typeface="Tahoma" panose="020B0604030504040204" pitchFamily="34" charset="0"/>
                <a:cs typeface="Tahoma" panose="020B0604030504040204" pitchFamily="34" charset="0"/>
              </a:rPr>
              <a:t>за поредна година се проведе благотворителна кулинарна изложба – базар, новото за тази година е, че това беше второто събитие. На </a:t>
            </a:r>
            <a:r>
              <a:rPr lang="bg-BG" sz="2000" dirty="0" smtClean="0">
                <a:latin typeface="Tahoma" panose="020B0604030504040204" pitchFamily="34" charset="0"/>
                <a:ea typeface="Tahoma" panose="020B0604030504040204" pitchFamily="34" charset="0"/>
                <a:cs typeface="Tahoma" panose="020B0604030504040204" pitchFamily="34" charset="0"/>
              </a:rPr>
              <a:t>20.03.2024г</a:t>
            </a:r>
            <a:r>
              <a:rPr lang="bg-BG" sz="2000" dirty="0">
                <a:latin typeface="Tahoma" panose="020B0604030504040204" pitchFamily="34" charset="0"/>
                <a:ea typeface="Tahoma" panose="020B0604030504040204" pitchFamily="34" charset="0"/>
                <a:cs typeface="Tahoma" panose="020B0604030504040204" pitchFamily="34" charset="0"/>
              </a:rPr>
              <a:t>.  се организира и  проведе пролетен благотворителен  базар.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И </a:t>
            </a:r>
            <a:r>
              <a:rPr lang="bg-BG" sz="2000" dirty="0">
                <a:latin typeface="Tahoma" panose="020B0604030504040204" pitchFamily="34" charset="0"/>
                <a:ea typeface="Tahoma" panose="020B0604030504040204" pitchFamily="34" charset="0"/>
                <a:cs typeface="Tahoma" panose="020B0604030504040204" pitchFamily="34" charset="0"/>
              </a:rPr>
              <a:t>в двете инициативи се включиха всички служителите на съда, магистрати, съдебни изпълнители, съдии по вписванията и колегите от Агенция по вписванията, участниците проявиха своите умения - кулинарни и творчески в изработването на различни по форма и вид изненади. </a:t>
            </a:r>
            <a:endParaRPr lang="bg-BG" sz="2000" dirty="0" smtClean="0">
              <a:latin typeface="Tahoma" panose="020B0604030504040204" pitchFamily="34" charset="0"/>
              <a:ea typeface="Tahoma" panose="020B0604030504040204" pitchFamily="34" charset="0"/>
              <a:cs typeface="Tahoma" panose="020B0604030504040204" pitchFamily="34" charset="0"/>
            </a:endParaRPr>
          </a:p>
          <a:p>
            <a:pPr algn="just"/>
            <a:r>
              <a:rPr lang="bg-BG" sz="2000" dirty="0">
                <a:latin typeface="Tahoma" panose="020B0604030504040204" pitchFamily="34" charset="0"/>
                <a:ea typeface="Tahoma" panose="020B0604030504040204" pitchFamily="34" charset="0"/>
                <a:cs typeface="Tahoma" panose="020B060403050404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Всички </a:t>
            </a:r>
            <a:r>
              <a:rPr lang="bg-BG" sz="2000" dirty="0">
                <a:latin typeface="Tahoma" panose="020B0604030504040204" pitchFamily="34" charset="0"/>
                <a:ea typeface="Tahoma" panose="020B0604030504040204" pitchFamily="34" charset="0"/>
                <a:cs typeface="Tahoma" panose="020B0604030504040204" pitchFamily="34" charset="0"/>
              </a:rPr>
              <a:t>инициативи, проведени в Районен съд Шумен за 2024г. са отразени във </a:t>
            </a:r>
            <a:r>
              <a:rPr lang="bg-BG" sz="2000" dirty="0" err="1">
                <a:latin typeface="Tahoma" panose="020B0604030504040204" pitchFamily="34" charset="0"/>
                <a:ea typeface="Tahoma" panose="020B0604030504040204" pitchFamily="34" charset="0"/>
                <a:cs typeface="Tahoma" panose="020B0604030504040204" pitchFamily="34" charset="0"/>
              </a:rPr>
              <a:t>фейсбук</a:t>
            </a:r>
            <a:r>
              <a:rPr lang="bg-BG" sz="2000" dirty="0">
                <a:latin typeface="Tahoma" panose="020B0604030504040204" pitchFamily="34" charset="0"/>
                <a:ea typeface="Tahoma" panose="020B0604030504040204" pitchFamily="34" charset="0"/>
                <a:cs typeface="Tahoma" panose="020B0604030504040204" pitchFamily="34" charset="0"/>
              </a:rPr>
              <a:t> страница на съда и на интернет страницата на съда, които се обновяват и следят ежедневно, всяка информация, която би била полезна на гражданите се публикува своевременно, а изградената вътрешна мрежа за обмен на документооборота улеснява работата и допринася за бързия обмен на информация и навременно запознаване на магистрати и служители със заповеди и разпореждания, касаещи дейността им.   </a:t>
            </a:r>
          </a:p>
          <a:p>
            <a:pPr algn="just"/>
            <a:endParaRPr lang="bg-BG"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583752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548680"/>
            <a:ext cx="8640960" cy="3785652"/>
          </a:xfrm>
          <a:prstGeom prst="rect">
            <a:avLst/>
          </a:prstGeom>
        </p:spPr>
        <p:txBody>
          <a:bodyPr wrap="square">
            <a:spAutoFit/>
          </a:bodyPr>
          <a:lstStyle/>
          <a:p>
            <a:pPr algn="just"/>
            <a:r>
              <a:rPr lang="bg-BG" sz="2000" dirty="0" smtClean="0">
                <a:latin typeface="Arial" panose="020B0604020202020204" pitchFamily="34" charset="0"/>
                <a:cs typeface="Arial" panose="020B0604020202020204" pitchFamily="34" charset="0"/>
              </a:rPr>
              <a:t>	</a:t>
            </a:r>
            <a:r>
              <a:rPr lang="bg-BG" sz="2000" dirty="0" smtClean="0">
                <a:latin typeface="Tahoma" panose="020B0604030504040204" pitchFamily="34" charset="0"/>
                <a:ea typeface="Tahoma" panose="020B0604030504040204" pitchFamily="34" charset="0"/>
                <a:cs typeface="Tahoma" panose="020B0604030504040204" pitchFamily="34" charset="0"/>
              </a:rPr>
              <a:t>В </a:t>
            </a:r>
            <a:r>
              <a:rPr lang="bg-BG" sz="2000" dirty="0">
                <a:latin typeface="Tahoma" panose="020B0604030504040204" pitchFamily="34" charset="0"/>
                <a:ea typeface="Tahoma" panose="020B0604030504040204" pitchFamily="34" charset="0"/>
                <a:cs typeface="Tahoma" panose="020B0604030504040204" pitchFamily="34" charset="0"/>
              </a:rPr>
              <a:t>заключение, и през отчетната 2024 година екипът на Районен съд  Шумен, демонстрира професионализъм, мотивация и отговорност при изпълнение на служебните си задължения, като благодарение на това, цялостната дейност на съда е успешна, ефективна и на високо ниво. </a:t>
            </a:r>
          </a:p>
          <a:p>
            <a:pPr algn="just"/>
            <a:r>
              <a:rPr lang="bg-BG" sz="2000" dirty="0" smtClean="0">
                <a:latin typeface="Tahoma" panose="020B0604030504040204" pitchFamily="34" charset="0"/>
                <a:ea typeface="Tahoma" panose="020B0604030504040204" pitchFamily="34" charset="0"/>
                <a:cs typeface="Tahoma" panose="020B0604030504040204" pitchFamily="34" charset="0"/>
              </a:rPr>
              <a:t>	През </a:t>
            </a:r>
            <a:r>
              <a:rPr lang="bg-BG" sz="2000" dirty="0">
                <a:latin typeface="Tahoma" panose="020B0604030504040204" pitchFamily="34" charset="0"/>
                <a:ea typeface="Tahoma" panose="020B0604030504040204" pitchFamily="34" charset="0"/>
                <a:cs typeface="Tahoma" panose="020B0604030504040204" pitchFamily="34" charset="0"/>
              </a:rPr>
              <a:t>настоящата 2025г. усилията следва да продължат да бъдат насочени към гарантиране върховенството на закона и повишаване доверието в съдебната система; осъществяване на ефективно, качествено и в разумни срокове правораздаване; осигуряване на кадрова стабилност; разумно управление бюджета на институцията; повишаване квалификацията на всички работещи в съда.</a:t>
            </a:r>
          </a:p>
        </p:txBody>
      </p:sp>
      <p:sp>
        <p:nvSpPr>
          <p:cNvPr id="3" name="Rectangle 2"/>
          <p:cNvSpPr/>
          <p:nvPr/>
        </p:nvSpPr>
        <p:spPr>
          <a:xfrm>
            <a:off x="273297" y="4869160"/>
            <a:ext cx="5954888" cy="1446550"/>
          </a:xfrm>
          <a:prstGeom prst="rect">
            <a:avLst/>
          </a:prstGeom>
        </p:spPr>
        <p:txBody>
          <a:bodyPr wrap="square">
            <a:spAutoFit/>
          </a:bodyPr>
          <a:lstStyle/>
          <a:p>
            <a:r>
              <a:rPr lang="bg-BG" sz="2200" dirty="0" smtClean="0">
                <a:latin typeface="Tahoma" panose="020B0604030504040204" pitchFamily="34" charset="0"/>
                <a:ea typeface="Tahoma" panose="020B0604030504040204" pitchFamily="34" charset="0"/>
                <a:cs typeface="Tahoma" panose="020B0604030504040204" pitchFamily="34" charset="0"/>
              </a:rPr>
              <a:t>Административен ръководител-</a:t>
            </a:r>
          </a:p>
          <a:p>
            <a:r>
              <a:rPr lang="bg-BG" sz="2200" dirty="0" smtClean="0">
                <a:latin typeface="Tahoma" panose="020B0604030504040204" pitchFamily="34" charset="0"/>
                <a:ea typeface="Tahoma" panose="020B0604030504040204" pitchFamily="34" charset="0"/>
                <a:cs typeface="Tahoma" panose="020B0604030504040204" pitchFamily="34" charset="0"/>
              </a:rPr>
              <a:t>председател на </a:t>
            </a:r>
            <a:r>
              <a:rPr lang="bg-BG" sz="2200" dirty="0">
                <a:latin typeface="Tahoma" panose="020B0604030504040204" pitchFamily="34" charset="0"/>
                <a:ea typeface="Tahoma" panose="020B0604030504040204" pitchFamily="34" charset="0"/>
                <a:cs typeface="Tahoma" panose="020B0604030504040204" pitchFamily="34" charset="0"/>
              </a:rPr>
              <a:t>РС </a:t>
            </a:r>
            <a:r>
              <a:rPr lang="bg-BG" sz="2200" dirty="0" smtClean="0">
                <a:latin typeface="Tahoma" panose="020B0604030504040204" pitchFamily="34" charset="0"/>
                <a:ea typeface="Tahoma" panose="020B0604030504040204" pitchFamily="34" charset="0"/>
                <a:cs typeface="Tahoma" panose="020B0604030504040204" pitchFamily="34" charset="0"/>
              </a:rPr>
              <a:t>Шумен</a:t>
            </a:r>
          </a:p>
          <a:p>
            <a:r>
              <a:rPr lang="bg-BG" sz="2200" dirty="0" smtClean="0">
                <a:latin typeface="Tahoma" panose="020B0604030504040204" pitchFamily="34" charset="0"/>
                <a:ea typeface="Tahoma" panose="020B0604030504040204" pitchFamily="34" charset="0"/>
                <a:cs typeface="Tahoma" panose="020B0604030504040204" pitchFamily="34" charset="0"/>
              </a:rPr>
              <a:t>		</a:t>
            </a:r>
            <a:r>
              <a:rPr lang="bg-BG" sz="2200" smtClean="0">
                <a:latin typeface="Tahoma" panose="020B0604030504040204" pitchFamily="34" charset="0"/>
                <a:ea typeface="Tahoma" panose="020B0604030504040204" pitchFamily="34" charset="0"/>
                <a:cs typeface="Tahoma" panose="020B0604030504040204" pitchFamily="34" charset="0"/>
              </a:rPr>
              <a:t>	Мирослав </a:t>
            </a:r>
            <a:r>
              <a:rPr lang="bg-BG" sz="2200" dirty="0">
                <a:latin typeface="Tahoma" panose="020B0604030504040204" pitchFamily="34" charset="0"/>
                <a:ea typeface="Tahoma" panose="020B0604030504040204" pitchFamily="34" charset="0"/>
                <a:cs typeface="Tahoma" panose="020B0604030504040204" pitchFamily="34" charset="0"/>
              </a:rPr>
              <a:t>Марков</a:t>
            </a:r>
          </a:p>
          <a:p>
            <a:endParaRPr lang="bg-BG" sz="22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393844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600" y="2348880"/>
            <a:ext cx="7200800" cy="584775"/>
          </a:xfrm>
          <a:prstGeom prst="rect">
            <a:avLst/>
          </a:prstGeom>
        </p:spPr>
        <p:txBody>
          <a:bodyPr wrap="square">
            <a:spAutoFit/>
          </a:bodyPr>
          <a:lstStyle/>
          <a:p>
            <a:r>
              <a:rPr lang="bg-BG" sz="3200" dirty="0">
                <a:latin typeface="Tahoma" panose="020B0604030504040204" pitchFamily="34" charset="0"/>
                <a:ea typeface="Tahoma" panose="020B0604030504040204" pitchFamily="34" charset="0"/>
                <a:cs typeface="Tahoma" panose="020B0604030504040204" pitchFamily="34" charset="0"/>
              </a:rPr>
              <a:t>БЛАГОДАРИМ ВИ ЗА </a:t>
            </a:r>
            <a:r>
              <a:rPr lang="bg-BG" sz="3200" dirty="0" smtClean="0">
                <a:latin typeface="Tahoma" panose="020B0604030504040204" pitchFamily="34" charset="0"/>
                <a:ea typeface="Tahoma" panose="020B0604030504040204" pitchFamily="34" charset="0"/>
                <a:cs typeface="Tahoma" panose="020B0604030504040204" pitchFamily="34" charset="0"/>
              </a:rPr>
              <a:t>ВНИМАНИЕТО!</a:t>
            </a:r>
            <a:endParaRPr lang="bg-BG" sz="32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689501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тема">
  <a:themeElements>
    <a:clrScheme name="О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О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1473</TotalTime>
  <Words>849</Words>
  <Application>Microsoft Office PowerPoint</Application>
  <PresentationFormat>On-screen Show (4:3)</PresentationFormat>
  <Paragraphs>733</Paragraphs>
  <Slides>60</Slides>
  <Notes>1</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Concourse</vt:lpstr>
      <vt:lpstr>ГОДИШЕН ДОКЛАД  ЗА ДЕЙНОСТТА НА РАЙОНЕН СЪД ШУМЕН  ПРЕЗ 2024 ГОДИНА</vt:lpstr>
      <vt:lpstr>СЪДЪРЖАНИЕ</vt:lpstr>
      <vt:lpstr>УВОД</vt:lpstr>
      <vt:lpstr>PowerPoint Presentation</vt:lpstr>
      <vt:lpstr>СЪДЕБЕН РАЙОН</vt:lpstr>
      <vt:lpstr>СРАВНИТЕЛНА ТАБЛИЦА ОТНОСНО РЕГИСТРИРАНИТЕ ЛИЦА</vt:lpstr>
      <vt:lpstr>РАЙОННИ СЪДИИ, ДЪРЖАВНИ СЪДЕБНИ ИЗПЪЛНИТЕЛИ, СЪДИИ ПО ВПИСВАНИЯТА</vt:lpstr>
      <vt:lpstr>PowerPoint Presentation</vt:lpstr>
      <vt:lpstr>СЪДЕБНИ СЛУЖИТЕЛИ</vt:lpstr>
      <vt:lpstr>PowerPoint Presentation</vt:lpstr>
      <vt:lpstr>PowerPoint Presentation</vt:lpstr>
      <vt:lpstr>ПРОМЕНИ В ЩАТА</vt:lpstr>
      <vt:lpstr>PowerPoint Presentation</vt:lpstr>
      <vt:lpstr>PowerPoint Presentation</vt:lpstr>
      <vt:lpstr>ДВИЖЕНИЕ НА ДЕЛАТА</vt:lpstr>
      <vt:lpstr>PowerPoint Presentation</vt:lpstr>
      <vt:lpstr>СРАВНИТЕЛНА ТАБЛИЦА ЗА ПОСТЪПИЛИ, РАЗГЛЕДАНИ И ПРИКЛЮЧИЛИ ДЕЛА ПРЕЗ ПОСЛЕДНИТЕ ГОДИНИ</vt:lpstr>
      <vt:lpstr>ДЕЛАТА ПРЕЗ ГОДИНИТЕ-2021г., 2022г., 2023г. И 2024г.</vt:lpstr>
      <vt:lpstr>ГРАЖДАНСКО ОТДЕЛЕНИЕ</vt:lpstr>
      <vt:lpstr>PowerPoint Presentation</vt:lpstr>
      <vt:lpstr>ОБЖАЛВАНИ СЪДЕБНИ АКТОВЕ ПО ГРАЖДАНСКИ ДЕЛА</vt:lpstr>
      <vt:lpstr>PowerPoint Presentation</vt:lpstr>
      <vt:lpstr>PowerPoint Presentation</vt:lpstr>
      <vt:lpstr>НАКАЗАТЕЛНО ОТДЕЛЕНИЕ</vt:lpstr>
      <vt:lpstr>PowerPoint Presentation</vt:lpstr>
      <vt:lpstr>ОБЖАЛВАНИ И ПРОТЕСТИРАНИ СЪДЕБНИ АКТОВЕ ПО НАКАЗАТЕЛНИ ДЕЛА</vt:lpstr>
      <vt:lpstr>PowerPoint Presentation</vt:lpstr>
      <vt:lpstr>PowerPoint Presentation</vt:lpstr>
      <vt:lpstr>PowerPoint Presentation</vt:lpstr>
      <vt:lpstr>PowerPoint Presentation</vt:lpstr>
      <vt:lpstr>PowerPoint Presentation</vt:lpstr>
      <vt:lpstr>PowerPoint Presentation</vt:lpstr>
      <vt:lpstr>НАТОВАРЕНОСТ</vt:lpstr>
      <vt:lpstr>PowerPoint Presentation</vt:lpstr>
      <vt:lpstr>PowerPoint Presentation</vt:lpstr>
      <vt:lpstr>АНАЛИЗ И ТЕНДЕНЦИИ</vt:lpstr>
      <vt:lpstr>PowerPoint Presentation</vt:lpstr>
      <vt:lpstr>СТРУКТУРА НА НАКАЗАНАТА ПРЕСТЪПНОСТ</vt:lpstr>
      <vt:lpstr>PowerPoint Presentation</vt:lpstr>
      <vt:lpstr>ВНЕСЕНИ ПРОКУРОРСКИ АКТОВЕ ПО КОИТО СА ОБРАЗУВАНИ НАКАЗАТЕЛНИ ДЕЛА</vt:lpstr>
      <vt:lpstr>ПОСТАНОВЕНИ ПРИСЪДИ ПО ГЛАВИ ОТ НК</vt:lpstr>
      <vt:lpstr>СЪДЕБНО ИЗПЪЛНЕНИЕ</vt:lpstr>
      <vt:lpstr>PowerPoint Presentation</vt:lpstr>
      <vt:lpstr>PowerPoint Presentation</vt:lpstr>
      <vt:lpstr>PowerPoint Presentation</vt:lpstr>
      <vt:lpstr>PowerPoint Presentation</vt:lpstr>
      <vt:lpstr>БЮРО СЪДИМОСТ</vt:lpstr>
      <vt:lpstr>PowerPoint Presentation</vt:lpstr>
      <vt:lpstr>СЪДЕБНИ ЗАСЕДАТЕЛИ</vt:lpstr>
      <vt:lpstr>ПЛАНОВИ И ТЕМАТИЧНИ ПРОВЕРКИ</vt:lpstr>
      <vt:lpstr>PowerPoint Presentation</vt:lpstr>
      <vt:lpstr>PowerPoint Presentation</vt:lpstr>
      <vt:lpstr>СГРАДЕН ФОНД И ТЕХНИЧЕСКА ОБЕЗПЕЧЕНОСТ</vt:lpstr>
      <vt:lpstr>PowerPoint Presentation</vt:lpstr>
      <vt:lpstr>ПРОЕКТИ И ИНИЦИАТИВИ</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Лидия И. Петрова</dc:creator>
  <cp:lastModifiedBy>Лидия И. Петрова</cp:lastModifiedBy>
  <cp:revision>251</cp:revision>
  <cp:lastPrinted>2025-02-07T14:38:25Z</cp:lastPrinted>
  <dcterms:created xsi:type="dcterms:W3CDTF">2025-01-30T13:50:13Z</dcterms:created>
  <dcterms:modified xsi:type="dcterms:W3CDTF">2025-02-14T06:35:11Z</dcterms:modified>
</cp:coreProperties>
</file>